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7" r:id="rId3"/>
    <p:sldId id="261" r:id="rId4"/>
    <p:sldId id="262" r:id="rId5"/>
    <p:sldId id="263" r:id="rId6"/>
    <p:sldId id="278" r:id="rId7"/>
    <p:sldId id="270" r:id="rId8"/>
    <p:sldId id="260"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1415" autoAdjust="0"/>
  </p:normalViewPr>
  <p:slideViewPr>
    <p:cSldViewPr snapToGrid="0">
      <p:cViewPr varScale="1">
        <p:scale>
          <a:sx n="61" d="100"/>
          <a:sy n="61" d="100"/>
        </p:scale>
        <p:origin x="8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F8656-60CF-448A-911F-1604DC002714}" type="doc">
      <dgm:prSet loTypeId="urn:microsoft.com/office/officeart/2005/8/layout/chevron1" loCatId="process" qsTypeId="urn:microsoft.com/office/officeart/2005/8/quickstyle/simple1" qsCatId="simple" csTypeId="urn:microsoft.com/office/officeart/2005/8/colors/accent1_2" csCatId="accent1" phldr="1"/>
      <dgm:spPr/>
    </dgm:pt>
    <dgm:pt modelId="{BCAF94A5-16B5-4A38-80B7-6FA246FA4E88}">
      <dgm:prSet phldrT="[Text]" custT="1"/>
      <dgm:spPr>
        <a:solidFill>
          <a:schemeClr val="bg1"/>
        </a:solidFill>
      </dgm:spPr>
      <dgm:t>
        <a:bodyPr/>
        <a:lstStyle/>
        <a:p>
          <a:r>
            <a:rPr lang="en-US" sz="2000" b="1" dirty="0">
              <a:solidFill>
                <a:schemeClr val="bg2">
                  <a:lumMod val="25000"/>
                </a:schemeClr>
              </a:solidFill>
            </a:rPr>
            <a:t>Expand outreach &amp; programming to serve more women</a:t>
          </a:r>
        </a:p>
      </dgm:t>
    </dgm:pt>
    <dgm:pt modelId="{C2F22C67-D85E-49E0-87DF-360EC6EB5836}" type="parTrans" cxnId="{05A57FAC-334D-4E2F-84E3-37EA04F8A2D8}">
      <dgm:prSet/>
      <dgm:spPr/>
      <dgm:t>
        <a:bodyPr/>
        <a:lstStyle/>
        <a:p>
          <a:endParaRPr lang="en-US"/>
        </a:p>
      </dgm:t>
    </dgm:pt>
    <dgm:pt modelId="{01C5B33B-1B63-4325-A665-BF826B5172EF}" type="sibTrans" cxnId="{05A57FAC-334D-4E2F-84E3-37EA04F8A2D8}">
      <dgm:prSet/>
      <dgm:spPr/>
      <dgm:t>
        <a:bodyPr/>
        <a:lstStyle/>
        <a:p>
          <a:endParaRPr lang="en-US"/>
        </a:p>
      </dgm:t>
    </dgm:pt>
    <dgm:pt modelId="{ACDCA8B3-7061-4928-958A-72594F7F6EA6}">
      <dgm:prSet phldrT="[Text]" custT="1"/>
      <dgm:spPr>
        <a:solidFill>
          <a:schemeClr val="bg1"/>
        </a:solidFill>
      </dgm:spPr>
      <dgm:t>
        <a:bodyPr/>
        <a:lstStyle/>
        <a:p>
          <a:r>
            <a:rPr lang="en-US" sz="2000" b="1" dirty="0">
              <a:solidFill>
                <a:schemeClr val="bg2">
                  <a:lumMod val="25000"/>
                </a:schemeClr>
              </a:solidFill>
            </a:rPr>
            <a:t>Special Recognition of Our Community &amp; Honored Guests</a:t>
          </a:r>
          <a:endParaRPr lang="en-US" sz="2000" dirty="0">
            <a:solidFill>
              <a:schemeClr val="bg2">
                <a:lumMod val="25000"/>
              </a:schemeClr>
            </a:solidFill>
          </a:endParaRPr>
        </a:p>
      </dgm:t>
    </dgm:pt>
    <dgm:pt modelId="{495C33E2-A6B9-4E9E-923F-0510B4DEB2D8}" type="sibTrans" cxnId="{054FFEC5-FDDF-4849-8122-D219270273D2}">
      <dgm:prSet/>
      <dgm:spPr/>
      <dgm:t>
        <a:bodyPr/>
        <a:lstStyle/>
        <a:p>
          <a:endParaRPr lang="en-US"/>
        </a:p>
      </dgm:t>
    </dgm:pt>
    <dgm:pt modelId="{27FF8A0D-653A-4C60-A446-999A8DA50A15}" type="parTrans" cxnId="{054FFEC5-FDDF-4849-8122-D219270273D2}">
      <dgm:prSet/>
      <dgm:spPr/>
      <dgm:t>
        <a:bodyPr/>
        <a:lstStyle/>
        <a:p>
          <a:endParaRPr lang="en-US"/>
        </a:p>
      </dgm:t>
    </dgm:pt>
    <dgm:pt modelId="{8E91D354-5F05-4C0D-A9FB-41DE594BD8E4}">
      <dgm:prSet phldrT="[Text]" custT="1"/>
      <dgm:spPr>
        <a:solidFill>
          <a:schemeClr val="bg1"/>
        </a:solidFill>
      </dgm:spPr>
      <dgm:t>
        <a:bodyPr/>
        <a:lstStyle/>
        <a:p>
          <a:r>
            <a:rPr lang="en-US" sz="2400" b="1" i="0" dirty="0">
              <a:solidFill>
                <a:schemeClr val="bg2">
                  <a:lumMod val="25000"/>
                </a:schemeClr>
              </a:solidFill>
            </a:rPr>
            <a:t>Luncheon in Pink</a:t>
          </a:r>
        </a:p>
        <a:p>
          <a:r>
            <a:rPr lang="en-US" sz="2000" b="0" dirty="0">
              <a:solidFill>
                <a:schemeClr val="bg2">
                  <a:lumMod val="25000"/>
                </a:schemeClr>
              </a:solidFill>
            </a:rPr>
            <a:t>10/05/24</a:t>
          </a:r>
        </a:p>
      </dgm:t>
    </dgm:pt>
    <dgm:pt modelId="{F5611BE6-4D20-4E50-B66F-B06FB37D51C1}" type="sibTrans" cxnId="{AAD64E44-A981-472A-A5B2-DEC607804784}">
      <dgm:prSet/>
      <dgm:spPr/>
      <dgm:t>
        <a:bodyPr/>
        <a:lstStyle/>
        <a:p>
          <a:endParaRPr lang="en-US"/>
        </a:p>
      </dgm:t>
    </dgm:pt>
    <dgm:pt modelId="{E9FAAECF-16E7-4D8D-8D68-558B2AA9DBF1}" type="parTrans" cxnId="{AAD64E44-A981-472A-A5B2-DEC607804784}">
      <dgm:prSet/>
      <dgm:spPr/>
      <dgm:t>
        <a:bodyPr/>
        <a:lstStyle/>
        <a:p>
          <a:endParaRPr lang="en-US"/>
        </a:p>
      </dgm:t>
    </dgm:pt>
    <dgm:pt modelId="{E0327B0C-E7EB-40C4-B05D-F0A8D7BE9866}" type="pres">
      <dgm:prSet presAssocID="{EF1F8656-60CF-448A-911F-1604DC002714}" presName="Name0" presStyleCnt="0">
        <dgm:presLayoutVars>
          <dgm:dir/>
          <dgm:animLvl val="lvl"/>
          <dgm:resizeHandles val="exact"/>
        </dgm:presLayoutVars>
      </dgm:prSet>
      <dgm:spPr/>
    </dgm:pt>
    <dgm:pt modelId="{2E247643-2AC3-48C9-9E40-134A335CAE04}" type="pres">
      <dgm:prSet presAssocID="{8E91D354-5F05-4C0D-A9FB-41DE594BD8E4}" presName="parTxOnly" presStyleLbl="node1" presStyleIdx="0" presStyleCnt="3" custScaleX="129586" custScaleY="151450" custLinFactNeighborX="-70957" custLinFactNeighborY="2214">
        <dgm:presLayoutVars>
          <dgm:chMax val="0"/>
          <dgm:chPref val="0"/>
          <dgm:bulletEnabled val="1"/>
        </dgm:presLayoutVars>
      </dgm:prSet>
      <dgm:spPr/>
    </dgm:pt>
    <dgm:pt modelId="{9D4E4622-7C98-44D4-B535-B423FD9A5C68}" type="pres">
      <dgm:prSet presAssocID="{F5611BE6-4D20-4E50-B66F-B06FB37D51C1}" presName="parTxOnlySpace" presStyleCnt="0"/>
      <dgm:spPr/>
    </dgm:pt>
    <dgm:pt modelId="{01C7EB5F-A67C-4FDA-9D0D-2FF384AB3196}" type="pres">
      <dgm:prSet presAssocID="{ACDCA8B3-7061-4928-958A-72594F7F6EA6}" presName="parTxOnly" presStyleLbl="node1" presStyleIdx="1" presStyleCnt="3" custScaleX="137684" custScaleY="147022">
        <dgm:presLayoutVars>
          <dgm:chMax val="0"/>
          <dgm:chPref val="0"/>
          <dgm:bulletEnabled val="1"/>
        </dgm:presLayoutVars>
      </dgm:prSet>
      <dgm:spPr/>
    </dgm:pt>
    <dgm:pt modelId="{91CE5129-FBA6-41B8-A84C-DD3BA4FE9537}" type="pres">
      <dgm:prSet presAssocID="{495C33E2-A6B9-4E9E-923F-0510B4DEB2D8}" presName="parTxOnlySpace" presStyleCnt="0"/>
      <dgm:spPr/>
    </dgm:pt>
    <dgm:pt modelId="{2E69A13E-1C30-4075-87C8-172DCA403184}" type="pres">
      <dgm:prSet presAssocID="{BCAF94A5-16B5-4A38-80B7-6FA246FA4E88}" presName="parTxOnly" presStyleLbl="node1" presStyleIdx="2" presStyleCnt="3" custScaleX="139630" custScaleY="139024" custLinFactNeighborX="-6488" custLinFactNeighborY="-3999">
        <dgm:presLayoutVars>
          <dgm:chMax val="0"/>
          <dgm:chPref val="0"/>
          <dgm:bulletEnabled val="1"/>
        </dgm:presLayoutVars>
      </dgm:prSet>
      <dgm:spPr/>
    </dgm:pt>
  </dgm:ptLst>
  <dgm:cxnLst>
    <dgm:cxn modelId="{AAD64E44-A981-472A-A5B2-DEC607804784}" srcId="{EF1F8656-60CF-448A-911F-1604DC002714}" destId="{8E91D354-5F05-4C0D-A9FB-41DE594BD8E4}" srcOrd="0" destOrd="0" parTransId="{E9FAAECF-16E7-4D8D-8D68-558B2AA9DBF1}" sibTransId="{F5611BE6-4D20-4E50-B66F-B06FB37D51C1}"/>
    <dgm:cxn modelId="{B0F29269-3274-4DB7-92AF-0D5EBAA17197}" type="presOf" srcId="{8E91D354-5F05-4C0D-A9FB-41DE594BD8E4}" destId="{2E247643-2AC3-48C9-9E40-134A335CAE04}" srcOrd="0" destOrd="0" presId="urn:microsoft.com/office/officeart/2005/8/layout/chevron1"/>
    <dgm:cxn modelId="{211B134B-957C-475B-BDC0-07D31167EEE0}" type="presOf" srcId="{BCAF94A5-16B5-4A38-80B7-6FA246FA4E88}" destId="{2E69A13E-1C30-4075-87C8-172DCA403184}" srcOrd="0" destOrd="0" presId="urn:microsoft.com/office/officeart/2005/8/layout/chevron1"/>
    <dgm:cxn modelId="{7079EF59-49CE-4AF1-AC8F-6A3070091407}" type="presOf" srcId="{ACDCA8B3-7061-4928-958A-72594F7F6EA6}" destId="{01C7EB5F-A67C-4FDA-9D0D-2FF384AB3196}" srcOrd="0" destOrd="0" presId="urn:microsoft.com/office/officeart/2005/8/layout/chevron1"/>
    <dgm:cxn modelId="{05A57FAC-334D-4E2F-84E3-37EA04F8A2D8}" srcId="{EF1F8656-60CF-448A-911F-1604DC002714}" destId="{BCAF94A5-16B5-4A38-80B7-6FA246FA4E88}" srcOrd="2" destOrd="0" parTransId="{C2F22C67-D85E-49E0-87DF-360EC6EB5836}" sibTransId="{01C5B33B-1B63-4325-A665-BF826B5172EF}"/>
    <dgm:cxn modelId="{054FFEC5-FDDF-4849-8122-D219270273D2}" srcId="{EF1F8656-60CF-448A-911F-1604DC002714}" destId="{ACDCA8B3-7061-4928-958A-72594F7F6EA6}" srcOrd="1" destOrd="0" parTransId="{27FF8A0D-653A-4C60-A446-999A8DA50A15}" sibTransId="{495C33E2-A6B9-4E9E-923F-0510B4DEB2D8}"/>
    <dgm:cxn modelId="{6E8948FB-8E8A-4663-9C6A-D1796D9602A2}" type="presOf" srcId="{EF1F8656-60CF-448A-911F-1604DC002714}" destId="{E0327B0C-E7EB-40C4-B05D-F0A8D7BE9866}" srcOrd="0" destOrd="0" presId="urn:microsoft.com/office/officeart/2005/8/layout/chevron1"/>
    <dgm:cxn modelId="{B0D89EAF-E929-4C7B-92BF-B440364D49B4}" type="presParOf" srcId="{E0327B0C-E7EB-40C4-B05D-F0A8D7BE9866}" destId="{2E247643-2AC3-48C9-9E40-134A335CAE04}" srcOrd="0" destOrd="0" presId="urn:microsoft.com/office/officeart/2005/8/layout/chevron1"/>
    <dgm:cxn modelId="{6C764C3B-8AA6-4F40-9F72-4565AB10B0B0}" type="presParOf" srcId="{E0327B0C-E7EB-40C4-B05D-F0A8D7BE9866}" destId="{9D4E4622-7C98-44D4-B535-B423FD9A5C68}" srcOrd="1" destOrd="0" presId="urn:microsoft.com/office/officeart/2005/8/layout/chevron1"/>
    <dgm:cxn modelId="{0053FC7D-5F5C-482D-9A2A-4B4AB76E0C4E}" type="presParOf" srcId="{E0327B0C-E7EB-40C4-B05D-F0A8D7BE9866}" destId="{01C7EB5F-A67C-4FDA-9D0D-2FF384AB3196}" srcOrd="2" destOrd="0" presId="urn:microsoft.com/office/officeart/2005/8/layout/chevron1"/>
    <dgm:cxn modelId="{0B4E6952-064F-4561-99B0-806EFAC0AD90}" type="presParOf" srcId="{E0327B0C-E7EB-40C4-B05D-F0A8D7BE9866}" destId="{91CE5129-FBA6-41B8-A84C-DD3BA4FE9537}" srcOrd="3" destOrd="0" presId="urn:microsoft.com/office/officeart/2005/8/layout/chevron1"/>
    <dgm:cxn modelId="{6E80EF07-DD68-44F2-B71B-56B32456D546}" type="presParOf" srcId="{E0327B0C-E7EB-40C4-B05D-F0A8D7BE9866}" destId="{2E69A13E-1C30-4075-87C8-172DCA40318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47643-2AC3-48C9-9E40-134A335CAE04}">
      <dsp:nvSpPr>
        <dsp:cNvPr id="0" name=""/>
        <dsp:cNvSpPr/>
      </dsp:nvSpPr>
      <dsp:spPr>
        <a:xfrm>
          <a:off x="0" y="1526642"/>
          <a:ext cx="3887382" cy="1817307"/>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bg2">
                  <a:lumMod val="25000"/>
                </a:schemeClr>
              </a:solidFill>
            </a:rPr>
            <a:t>Luncheon in Pink</a:t>
          </a:r>
        </a:p>
        <a:p>
          <a:pPr marL="0" lvl="0" indent="0" algn="ctr" defTabSz="1066800">
            <a:lnSpc>
              <a:spcPct val="90000"/>
            </a:lnSpc>
            <a:spcBef>
              <a:spcPct val="0"/>
            </a:spcBef>
            <a:spcAft>
              <a:spcPct val="35000"/>
            </a:spcAft>
            <a:buNone/>
          </a:pPr>
          <a:r>
            <a:rPr lang="en-US" sz="2000" b="0" kern="1200" dirty="0">
              <a:solidFill>
                <a:schemeClr val="bg2">
                  <a:lumMod val="25000"/>
                </a:schemeClr>
              </a:solidFill>
            </a:rPr>
            <a:t>10/05/24</a:t>
          </a:r>
        </a:p>
      </dsp:txBody>
      <dsp:txXfrm>
        <a:off x="908654" y="1526642"/>
        <a:ext cx="2070075" cy="1817307"/>
      </dsp:txXfrm>
    </dsp:sp>
    <dsp:sp modelId="{01C7EB5F-A67C-4FDA-9D0D-2FF384AB3196}">
      <dsp:nvSpPr>
        <dsp:cNvPr id="0" name=""/>
        <dsp:cNvSpPr/>
      </dsp:nvSpPr>
      <dsp:spPr>
        <a:xfrm>
          <a:off x="3591080" y="1526642"/>
          <a:ext cx="4130309" cy="1764174"/>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5000"/>
                </a:schemeClr>
              </a:solidFill>
            </a:rPr>
            <a:t>Special Recognition of Our Community &amp; Honored Guests</a:t>
          </a:r>
          <a:endParaRPr lang="en-US" sz="2000" kern="1200" dirty="0">
            <a:solidFill>
              <a:schemeClr val="bg2">
                <a:lumMod val="25000"/>
              </a:schemeClr>
            </a:solidFill>
          </a:endParaRPr>
        </a:p>
      </dsp:txBody>
      <dsp:txXfrm>
        <a:off x="4473167" y="1526642"/>
        <a:ext cx="2366135" cy="1764174"/>
      </dsp:txXfrm>
    </dsp:sp>
    <dsp:sp modelId="{2E69A13E-1C30-4075-87C8-172DCA403184}">
      <dsp:nvSpPr>
        <dsp:cNvPr id="0" name=""/>
        <dsp:cNvSpPr/>
      </dsp:nvSpPr>
      <dsp:spPr>
        <a:xfrm>
          <a:off x="7401942" y="1526642"/>
          <a:ext cx="4188686" cy="1668203"/>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5000"/>
                </a:schemeClr>
              </a:solidFill>
            </a:rPr>
            <a:t>Expand outreach &amp; programming to serve more women</a:t>
          </a:r>
        </a:p>
      </dsp:txBody>
      <dsp:txXfrm>
        <a:off x="8236044" y="1526642"/>
        <a:ext cx="2520483" cy="1668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43AD1-8EE9-4C28-8F31-8F685E00AF86}"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09A25-3FED-43A1-9EF6-91EACF0B05F7}" type="slidenum">
              <a:rPr lang="en-US" smtClean="0"/>
              <a:t>‹#›</a:t>
            </a:fld>
            <a:endParaRPr lang="en-US"/>
          </a:p>
        </p:txBody>
      </p:sp>
    </p:spTree>
    <p:extLst>
      <p:ext uri="{BB962C8B-B14F-4D97-AF65-F5344CB8AC3E}">
        <p14:creationId xmlns:p14="http://schemas.microsoft.com/office/powerpoint/2010/main" val="216324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09A25-3FED-43A1-9EF6-91EACF0B05F7}" type="slidenum">
              <a:rPr lang="en-US" smtClean="0"/>
              <a:t>1</a:t>
            </a:fld>
            <a:endParaRPr lang="en-US"/>
          </a:p>
        </p:txBody>
      </p:sp>
    </p:spTree>
    <p:extLst>
      <p:ext uri="{BB962C8B-B14F-4D97-AF65-F5344CB8AC3E}">
        <p14:creationId xmlns:p14="http://schemas.microsoft.com/office/powerpoint/2010/main" val="321012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09A25-3FED-43A1-9EF6-91EACF0B05F7}" type="slidenum">
              <a:rPr lang="en-US" smtClean="0"/>
              <a:t>4</a:t>
            </a:fld>
            <a:endParaRPr lang="en-US"/>
          </a:p>
        </p:txBody>
      </p:sp>
    </p:spTree>
    <p:extLst>
      <p:ext uri="{BB962C8B-B14F-4D97-AF65-F5344CB8AC3E}">
        <p14:creationId xmlns:p14="http://schemas.microsoft.com/office/powerpoint/2010/main" val="304864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09A25-3FED-43A1-9EF6-91EACF0B05F7}" type="slidenum">
              <a:rPr lang="en-US" smtClean="0"/>
              <a:t>5</a:t>
            </a:fld>
            <a:endParaRPr lang="en-US"/>
          </a:p>
        </p:txBody>
      </p:sp>
    </p:spTree>
    <p:extLst>
      <p:ext uri="{BB962C8B-B14F-4D97-AF65-F5344CB8AC3E}">
        <p14:creationId xmlns:p14="http://schemas.microsoft.com/office/powerpoint/2010/main" val="381350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09A25-3FED-43A1-9EF6-91EACF0B05F7}" type="slidenum">
              <a:rPr lang="en-US" smtClean="0"/>
              <a:t>12</a:t>
            </a:fld>
            <a:endParaRPr lang="en-US"/>
          </a:p>
        </p:txBody>
      </p:sp>
    </p:spTree>
    <p:extLst>
      <p:ext uri="{BB962C8B-B14F-4D97-AF65-F5344CB8AC3E}">
        <p14:creationId xmlns:p14="http://schemas.microsoft.com/office/powerpoint/2010/main" val="339907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A607-F508-43D2-99F6-97405410F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AFBD54-8970-4E7B-8D08-58EB6CCAD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19E285-3552-4E70-86A7-7F863E8B0CEB}"/>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5" name="Footer Placeholder 4">
            <a:extLst>
              <a:ext uri="{FF2B5EF4-FFF2-40B4-BE49-F238E27FC236}">
                <a16:creationId xmlns:a16="http://schemas.microsoft.com/office/drawing/2014/main" id="{7D6810DB-9E2C-44A9-9E2F-67ECC2E4F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3FDC3-C960-46A3-9B52-7A74F18E710B}"/>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39292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3F74-1444-4AE0-A7E9-EE6CC505B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21B7BC-62E0-428C-B73E-3D686A955A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C6CF5-3024-483E-ABE5-A503779D4C43}"/>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5" name="Footer Placeholder 4">
            <a:extLst>
              <a:ext uri="{FF2B5EF4-FFF2-40B4-BE49-F238E27FC236}">
                <a16:creationId xmlns:a16="http://schemas.microsoft.com/office/drawing/2014/main" id="{0F5A53F8-7457-4232-8136-11132A346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9CF16-14EE-4CA1-8076-2B154A1FE2B1}"/>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10123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118DE-0A44-4F3C-ADD9-F891C97D31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31150-730B-478C-8ED3-B14CDD463F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0DD80-3A79-4183-9EA3-0F2E2FC007FD}"/>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5" name="Footer Placeholder 4">
            <a:extLst>
              <a:ext uri="{FF2B5EF4-FFF2-40B4-BE49-F238E27FC236}">
                <a16:creationId xmlns:a16="http://schemas.microsoft.com/office/drawing/2014/main" id="{9AE83835-F869-4EFD-82CC-9316EB8F2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A38BD-7ACB-4FDC-8474-2C2FADA6F8DC}"/>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42516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E534-B0C3-4FB7-A083-48DD936B7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72646-B804-4E26-86C7-879FF25A6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C469F-C8A2-4B3A-BB23-516531DDEF65}"/>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5" name="Footer Placeholder 4">
            <a:extLst>
              <a:ext uri="{FF2B5EF4-FFF2-40B4-BE49-F238E27FC236}">
                <a16:creationId xmlns:a16="http://schemas.microsoft.com/office/drawing/2014/main" id="{2C1899DD-FE87-4D80-831C-78A6FD5E7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41595-2CE7-4422-8F54-9E9FBCCF1AED}"/>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387795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5728-54FC-407A-8BAE-8F4199A35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B6CD5E-8D49-429C-ACF7-372C5CD3E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A17C83-267F-47A3-AEB1-012DC51CD6D6}"/>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5" name="Footer Placeholder 4">
            <a:extLst>
              <a:ext uri="{FF2B5EF4-FFF2-40B4-BE49-F238E27FC236}">
                <a16:creationId xmlns:a16="http://schemas.microsoft.com/office/drawing/2014/main" id="{099688B3-A268-4644-B85B-7766C12BF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94E1C-4F90-47A3-B94F-60DF7DD7467E}"/>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41498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65C8-EBA6-4531-939E-38BC04421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CEB4C-42E4-420B-82A0-0F7FB203AA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28737C-040C-405D-91F9-F1D772A25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A5146D-0F24-4327-813F-1BDD1C2F3555}"/>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6" name="Footer Placeholder 5">
            <a:extLst>
              <a:ext uri="{FF2B5EF4-FFF2-40B4-BE49-F238E27FC236}">
                <a16:creationId xmlns:a16="http://schemas.microsoft.com/office/drawing/2014/main" id="{4C572C7E-7800-4F05-8EAC-FCCA3797B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7F0AC-2FDC-47F2-A68A-5BECC901EEC7}"/>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329428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5A70-7342-463E-8780-39C023149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B7E32E-C8F3-40AD-B93A-E6469D58E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39720B-23D2-422B-9369-35A026C615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1C18B-E5D3-4770-A854-408347D17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F69D9-5FEF-437D-B14B-B6D074EF8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DB7677-AC56-43B2-92AE-D81121A669E9}"/>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8" name="Footer Placeholder 7">
            <a:extLst>
              <a:ext uri="{FF2B5EF4-FFF2-40B4-BE49-F238E27FC236}">
                <a16:creationId xmlns:a16="http://schemas.microsoft.com/office/drawing/2014/main" id="{2827338C-4FBD-4E24-A950-12F9EB454D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DED596-7091-4EA0-83E9-33686494E98F}"/>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160629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D8EE-686E-4F9E-9777-103CA82EC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83ED6-9E6A-4F7C-BA84-CB16CD42AFA5}"/>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4" name="Footer Placeholder 3">
            <a:extLst>
              <a:ext uri="{FF2B5EF4-FFF2-40B4-BE49-F238E27FC236}">
                <a16:creationId xmlns:a16="http://schemas.microsoft.com/office/drawing/2014/main" id="{5FFF490D-A865-4685-B15A-1F9803523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0DF311-0757-46A3-9185-DBC6FC94D9A7}"/>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187559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C9AA6-8960-4F6C-AF5B-52C83E36EA9B}"/>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3" name="Footer Placeholder 2">
            <a:extLst>
              <a:ext uri="{FF2B5EF4-FFF2-40B4-BE49-F238E27FC236}">
                <a16:creationId xmlns:a16="http://schemas.microsoft.com/office/drawing/2014/main" id="{07CF78A7-36F4-4CCD-B811-C7B2069BBE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036E0-4B04-418C-97F9-740DB25EC321}"/>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153872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221E-D3A5-433A-9AA4-D6980A75F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658DE-427C-4277-827E-3631E2F06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451D7C-091E-4474-80E0-F2F46D31E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13C78-A5E0-4E8A-8C8B-035E7A3ACD30}"/>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6" name="Footer Placeholder 5">
            <a:extLst>
              <a:ext uri="{FF2B5EF4-FFF2-40B4-BE49-F238E27FC236}">
                <a16:creationId xmlns:a16="http://schemas.microsoft.com/office/drawing/2014/main" id="{8566F91E-CFDD-43AB-A694-3877344D0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2C2C4-5517-4B33-BD21-3A1F91DB7249}"/>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257458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5BED-0FC7-4113-94C0-65E324F13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790A5F-C117-4BF6-AC3F-717D07AD1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C6E78-7463-42FB-82EA-8BE5BA8DE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F2859-111C-4C5C-B841-F385C2A23478}"/>
              </a:ext>
            </a:extLst>
          </p:cNvPr>
          <p:cNvSpPr>
            <a:spLocks noGrp="1"/>
          </p:cNvSpPr>
          <p:nvPr>
            <p:ph type="dt" sz="half" idx="10"/>
          </p:nvPr>
        </p:nvSpPr>
        <p:spPr/>
        <p:txBody>
          <a:bodyPr/>
          <a:lstStyle/>
          <a:p>
            <a:fld id="{BC9CE0B3-FA3D-49D1-B683-408BD2A6FFC6}" type="datetimeFigureOut">
              <a:rPr lang="en-US" smtClean="0"/>
              <a:t>5/16/2024</a:t>
            </a:fld>
            <a:endParaRPr lang="en-US"/>
          </a:p>
        </p:txBody>
      </p:sp>
      <p:sp>
        <p:nvSpPr>
          <p:cNvPr id="6" name="Footer Placeholder 5">
            <a:extLst>
              <a:ext uri="{FF2B5EF4-FFF2-40B4-BE49-F238E27FC236}">
                <a16:creationId xmlns:a16="http://schemas.microsoft.com/office/drawing/2014/main" id="{BB598FBA-2958-480D-8A59-BBA0AD3E5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079BF-A874-4D16-96C0-7AD73D3526F8}"/>
              </a:ext>
            </a:extLst>
          </p:cNvPr>
          <p:cNvSpPr>
            <a:spLocks noGrp="1"/>
          </p:cNvSpPr>
          <p:nvPr>
            <p:ph type="sldNum" sz="quarter" idx="12"/>
          </p:nvPr>
        </p:nvSpPr>
        <p:spPr/>
        <p:txBody>
          <a:bodyPr/>
          <a:lstStyle/>
          <a:p>
            <a:fld id="{8B14FAFD-6E86-457D-BCD1-10E9C313711F}" type="slidenum">
              <a:rPr lang="en-US" smtClean="0"/>
              <a:t>‹#›</a:t>
            </a:fld>
            <a:endParaRPr lang="en-US"/>
          </a:p>
        </p:txBody>
      </p:sp>
    </p:spTree>
    <p:extLst>
      <p:ext uri="{BB962C8B-B14F-4D97-AF65-F5344CB8AC3E}">
        <p14:creationId xmlns:p14="http://schemas.microsoft.com/office/powerpoint/2010/main" val="19509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C3825-6EB1-417C-8F1E-1CD0E0A27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032D7-EBBB-4380-89A0-E6B3F4E1F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5E4EB-DB46-4811-8CBC-31CFE581A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CE0B3-FA3D-49D1-B683-408BD2A6FFC6}" type="datetimeFigureOut">
              <a:rPr lang="en-US" smtClean="0"/>
              <a:t>5/16/2024</a:t>
            </a:fld>
            <a:endParaRPr lang="en-US"/>
          </a:p>
        </p:txBody>
      </p:sp>
      <p:sp>
        <p:nvSpPr>
          <p:cNvPr id="5" name="Footer Placeholder 4">
            <a:extLst>
              <a:ext uri="{FF2B5EF4-FFF2-40B4-BE49-F238E27FC236}">
                <a16:creationId xmlns:a16="http://schemas.microsoft.com/office/drawing/2014/main" id="{FB9E871B-04CC-4259-AA13-CFF72831B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3E5143-D11F-4F9D-9D57-DD8265189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4FAFD-6E86-457D-BCD1-10E9C313711F}" type="slidenum">
              <a:rPr lang="en-US" smtClean="0"/>
              <a:t>‹#›</a:t>
            </a:fld>
            <a:endParaRPr lang="en-US"/>
          </a:p>
        </p:txBody>
      </p:sp>
    </p:spTree>
    <p:extLst>
      <p:ext uri="{BB962C8B-B14F-4D97-AF65-F5344CB8AC3E}">
        <p14:creationId xmlns:p14="http://schemas.microsoft.com/office/powerpoint/2010/main" val="241664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A828-D021-4D0B-904A-BC386D0ADFA5}"/>
              </a:ext>
            </a:extLst>
          </p:cNvPr>
          <p:cNvSpPr>
            <a:spLocks noGrp="1"/>
          </p:cNvSpPr>
          <p:nvPr>
            <p:ph type="ctrTitle"/>
          </p:nvPr>
        </p:nvSpPr>
        <p:spPr>
          <a:xfrm>
            <a:off x="6279575" y="930590"/>
            <a:ext cx="5251912" cy="2317897"/>
          </a:xfrm>
          <a:noFill/>
        </p:spPr>
        <p:txBody>
          <a:bodyPr>
            <a:normAutofit/>
          </a:bodyPr>
          <a:lstStyle/>
          <a:p>
            <a:r>
              <a:rPr lang="en-US" sz="4800" dirty="0">
                <a:latin typeface="Josefin sans" panose="00000500000000000000" pitchFamily="2" charset="0"/>
              </a:rPr>
              <a:t>16</a:t>
            </a:r>
            <a:r>
              <a:rPr lang="en-US" sz="4800" baseline="30000" dirty="0">
                <a:latin typeface="Josefin sans" panose="00000500000000000000" pitchFamily="2" charset="0"/>
              </a:rPr>
              <a:t>TH</a:t>
            </a:r>
            <a:r>
              <a:rPr lang="en-US" sz="4800" dirty="0">
                <a:latin typeface="Josefin sans" panose="00000500000000000000" pitchFamily="2" charset="0"/>
              </a:rPr>
              <a:t> ANNUAL LUNCHEON IN PINK</a:t>
            </a:r>
          </a:p>
        </p:txBody>
      </p:sp>
      <p:sp>
        <p:nvSpPr>
          <p:cNvPr id="3" name="Subtitle 2">
            <a:extLst>
              <a:ext uri="{FF2B5EF4-FFF2-40B4-BE49-F238E27FC236}">
                <a16:creationId xmlns:a16="http://schemas.microsoft.com/office/drawing/2014/main" id="{5E9A24B0-1C22-42E5-8C63-AF5BE88DAEBF}"/>
              </a:ext>
            </a:extLst>
          </p:cNvPr>
          <p:cNvSpPr>
            <a:spLocks noGrp="1"/>
          </p:cNvSpPr>
          <p:nvPr>
            <p:ph type="subTitle" idx="1"/>
          </p:nvPr>
        </p:nvSpPr>
        <p:spPr>
          <a:xfrm>
            <a:off x="6896898" y="3429000"/>
            <a:ext cx="4017265" cy="1487036"/>
          </a:xfrm>
          <a:noFill/>
        </p:spPr>
        <p:txBody>
          <a:bodyPr>
            <a:normAutofit/>
          </a:bodyPr>
          <a:lstStyle/>
          <a:p>
            <a:r>
              <a:rPr lang="en-US" sz="4000" b="1" dirty="0">
                <a:solidFill>
                  <a:srgbClr val="FF3399"/>
                </a:solidFill>
                <a:latin typeface="Forum" panose="02000000000000000000" pitchFamily="50" charset="0"/>
              </a:rPr>
              <a:t>Sponsorship Opportunities</a:t>
            </a:r>
            <a:endParaRPr lang="en-US" sz="3200" b="1" dirty="0">
              <a:solidFill>
                <a:srgbClr val="FF3399"/>
              </a:solidFill>
              <a:latin typeface="Forum" panose="02000000000000000000" pitchFamily="50" charset="0"/>
            </a:endParaRPr>
          </a:p>
        </p:txBody>
      </p:sp>
      <p:pic>
        <p:nvPicPr>
          <p:cNvPr id="5" name="Picture 4">
            <a:extLst>
              <a:ext uri="{FF2B5EF4-FFF2-40B4-BE49-F238E27FC236}">
                <a16:creationId xmlns:a16="http://schemas.microsoft.com/office/drawing/2014/main" id="{0A1BD2C0-9444-401B-B146-8BE585D34D06}"/>
              </a:ext>
            </a:extLst>
          </p:cNvPr>
          <p:cNvPicPr>
            <a:picLocks noChangeAspect="1"/>
          </p:cNvPicPr>
          <p:nvPr/>
        </p:nvPicPr>
        <p:blipFill rotWithShape="1">
          <a:blip r:embed="rId3">
            <a:extLst>
              <a:ext uri="{28A0092B-C50C-407E-A947-70E740481C1C}">
                <a14:useLocalDpi xmlns:a14="http://schemas.microsoft.com/office/drawing/2010/main" val="0"/>
              </a:ext>
            </a:extLst>
          </a:blip>
          <a:srcRect r="-1" b="3648"/>
          <a:stretch/>
        </p:blipFill>
        <p:spPr>
          <a:xfrm>
            <a:off x="21" y="2691245"/>
            <a:ext cx="4577870" cy="4166755"/>
          </a:xfrm>
          <a:prstGeom prst="rect">
            <a:avLst/>
          </a:prstGeom>
        </p:spPr>
      </p:pic>
      <p:sp>
        <p:nvSpPr>
          <p:cNvPr id="4" name="TextBox 3">
            <a:extLst>
              <a:ext uri="{FF2B5EF4-FFF2-40B4-BE49-F238E27FC236}">
                <a16:creationId xmlns:a16="http://schemas.microsoft.com/office/drawing/2014/main" id="{7CF0605D-893B-4394-AA0C-74FDDEA8844A}"/>
              </a:ext>
            </a:extLst>
          </p:cNvPr>
          <p:cNvSpPr txBox="1"/>
          <p:nvPr/>
        </p:nvSpPr>
        <p:spPr>
          <a:xfrm>
            <a:off x="11006746" y="6348846"/>
            <a:ext cx="1049482" cy="369332"/>
          </a:xfrm>
          <a:prstGeom prst="rect">
            <a:avLst/>
          </a:prstGeom>
          <a:noFill/>
        </p:spPr>
        <p:txBody>
          <a:bodyPr wrap="square" rtlCol="0">
            <a:spAutoFit/>
          </a:bodyPr>
          <a:lstStyle/>
          <a:p>
            <a:r>
              <a:rPr lang="en-US" b="1" dirty="0"/>
              <a:t>501</a:t>
            </a:r>
            <a:r>
              <a:rPr lang="en-US" dirty="0"/>
              <a:t>(c)(3)</a:t>
            </a:r>
          </a:p>
        </p:txBody>
      </p:sp>
    </p:spTree>
    <p:extLst>
      <p:ext uri="{BB962C8B-B14F-4D97-AF65-F5344CB8AC3E}">
        <p14:creationId xmlns:p14="http://schemas.microsoft.com/office/powerpoint/2010/main" val="359266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7FD-7A81-4BD1-ADF3-98973F45110D}"/>
              </a:ext>
            </a:extLst>
          </p:cNvPr>
          <p:cNvSpPr/>
          <p:nvPr/>
        </p:nvSpPr>
        <p:spPr>
          <a:xfrm>
            <a:off x="990600" y="644236"/>
            <a:ext cx="1354217" cy="4613563"/>
          </a:xfrm>
          <a:prstGeom prst="rect">
            <a:avLst/>
          </a:prstGeom>
        </p:spPr>
        <p:txBody>
          <a:bodyPr vert="vert270" wrap="square">
            <a:spAutoFit/>
          </a:bodyPr>
          <a:lstStyle/>
          <a:p>
            <a:r>
              <a:rPr lang="en-US" sz="4400" b="1" dirty="0">
                <a:solidFill>
                  <a:schemeClr val="accent4"/>
                </a:solidFill>
                <a:latin typeface="Arial Black" panose="020B0A04020102020204" pitchFamily="34" charset="0"/>
              </a:rPr>
              <a:t>COURAGE</a:t>
            </a:r>
          </a:p>
          <a:p>
            <a:r>
              <a:rPr lang="en-US" sz="3200" b="1" dirty="0">
                <a:solidFill>
                  <a:schemeClr val="bg2">
                    <a:lumMod val="50000"/>
                  </a:schemeClr>
                </a:solidFill>
              </a:rPr>
              <a:t>SPONSOR</a:t>
            </a:r>
          </a:p>
        </p:txBody>
      </p:sp>
      <p:sp>
        <p:nvSpPr>
          <p:cNvPr id="3" name="Oval 2">
            <a:extLst>
              <a:ext uri="{FF2B5EF4-FFF2-40B4-BE49-F238E27FC236}">
                <a16:creationId xmlns:a16="http://schemas.microsoft.com/office/drawing/2014/main" id="{5C025BB8-8813-4E53-BBCA-1F734FC5DE63}"/>
              </a:ext>
            </a:extLst>
          </p:cNvPr>
          <p:cNvSpPr/>
          <p:nvPr/>
        </p:nvSpPr>
        <p:spPr>
          <a:xfrm>
            <a:off x="1073696" y="5424056"/>
            <a:ext cx="1194921" cy="8819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b="1" dirty="0"/>
              <a:t>C</a:t>
            </a:r>
          </a:p>
        </p:txBody>
      </p:sp>
      <p:sp>
        <p:nvSpPr>
          <p:cNvPr id="4" name="TextBox 3">
            <a:extLst>
              <a:ext uri="{FF2B5EF4-FFF2-40B4-BE49-F238E27FC236}">
                <a16:creationId xmlns:a16="http://schemas.microsoft.com/office/drawing/2014/main" id="{9E6F123D-BC56-4692-8CA6-D4D2316381CE}"/>
              </a:ext>
            </a:extLst>
          </p:cNvPr>
          <p:cNvSpPr txBox="1"/>
          <p:nvPr/>
        </p:nvSpPr>
        <p:spPr>
          <a:xfrm>
            <a:off x="2954415" y="0"/>
            <a:ext cx="4069839" cy="1692771"/>
          </a:xfrm>
          <a:prstGeom prst="rect">
            <a:avLst/>
          </a:prstGeom>
          <a:noFill/>
        </p:spPr>
        <p:txBody>
          <a:bodyPr wrap="square" rtlCol="0">
            <a:spAutoFit/>
          </a:bodyPr>
          <a:lstStyle/>
          <a:p>
            <a:r>
              <a:rPr lang="en-US" sz="4000" dirty="0">
                <a:solidFill>
                  <a:schemeClr val="accent4"/>
                </a:solidFill>
                <a:latin typeface="Arial Black" panose="020B0A04020102020204" pitchFamily="34" charset="0"/>
              </a:rPr>
              <a:t>Cause a Connection</a:t>
            </a:r>
          </a:p>
          <a:p>
            <a:r>
              <a:rPr lang="en-US" sz="2400" dirty="0">
                <a:solidFill>
                  <a:schemeClr val="bg2">
                    <a:lumMod val="50000"/>
                  </a:schemeClr>
                </a:solidFill>
              </a:rPr>
              <a:t>$750 Sponsorship</a:t>
            </a:r>
          </a:p>
        </p:txBody>
      </p:sp>
      <p:sp>
        <p:nvSpPr>
          <p:cNvPr id="5" name="Rectangle 4">
            <a:extLst>
              <a:ext uri="{FF2B5EF4-FFF2-40B4-BE49-F238E27FC236}">
                <a16:creationId xmlns:a16="http://schemas.microsoft.com/office/drawing/2014/main" id="{2A2E130E-0342-4901-A15A-EF32A00D504D}"/>
              </a:ext>
            </a:extLst>
          </p:cNvPr>
          <p:cNvSpPr/>
          <p:nvPr/>
        </p:nvSpPr>
        <p:spPr>
          <a:xfrm>
            <a:off x="7024254" y="248730"/>
            <a:ext cx="4644737" cy="10333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Josefin sans" panose="00000500000000000000" pitchFamily="2" charset="0"/>
              </a:rPr>
              <a:t>Benefits</a:t>
            </a:r>
          </a:p>
        </p:txBody>
      </p:sp>
      <p:sp>
        <p:nvSpPr>
          <p:cNvPr id="6" name="TextBox 5">
            <a:extLst>
              <a:ext uri="{FF2B5EF4-FFF2-40B4-BE49-F238E27FC236}">
                <a16:creationId xmlns:a16="http://schemas.microsoft.com/office/drawing/2014/main" id="{E80134A4-5D0B-45F3-87BE-256273C47BDF}"/>
              </a:ext>
            </a:extLst>
          </p:cNvPr>
          <p:cNvSpPr txBox="1"/>
          <p:nvPr/>
        </p:nvSpPr>
        <p:spPr>
          <a:xfrm>
            <a:off x="2954415" y="1692771"/>
            <a:ext cx="4069839" cy="2862322"/>
          </a:xfrm>
          <a:prstGeom prst="rect">
            <a:avLst/>
          </a:prstGeom>
          <a:noFill/>
        </p:spPr>
        <p:txBody>
          <a:bodyPr wrap="square" rtlCol="0">
            <a:spAutoFit/>
          </a:bodyPr>
          <a:lstStyle/>
          <a:p>
            <a:r>
              <a:rPr lang="en-US" dirty="0"/>
              <a:t>You or your organization’s donation will be supporting event giveaways for our attendees to enjoy. Most importantly, your partnership will support our ongoing programming, ultimately ensuring the Hope for the Journey’s success. </a:t>
            </a:r>
          </a:p>
          <a:p>
            <a:endParaRPr lang="en-US" dirty="0"/>
          </a:p>
          <a:p>
            <a:r>
              <a:rPr lang="en-US" dirty="0"/>
              <a:t>Aside from recognition as a partner, your sponsorship at this level will receive the following benefits.</a:t>
            </a:r>
          </a:p>
        </p:txBody>
      </p:sp>
      <p:sp>
        <p:nvSpPr>
          <p:cNvPr id="7" name="Rectangle 6">
            <a:extLst>
              <a:ext uri="{FF2B5EF4-FFF2-40B4-BE49-F238E27FC236}">
                <a16:creationId xmlns:a16="http://schemas.microsoft.com/office/drawing/2014/main" id="{1F0467AE-5FAA-4D9A-BCC6-89A2010554E5}"/>
              </a:ext>
            </a:extLst>
          </p:cNvPr>
          <p:cNvSpPr/>
          <p:nvPr/>
        </p:nvSpPr>
        <p:spPr>
          <a:xfrm>
            <a:off x="7024253" y="1492295"/>
            <a:ext cx="4644737" cy="4154984"/>
          </a:xfrm>
          <a:prstGeom prst="rect">
            <a:avLst/>
          </a:prstGeom>
        </p:spPr>
        <p:txBody>
          <a:bodyPr wrap="square">
            <a:spAutoFit/>
          </a:bodyPr>
          <a:lstStyle/>
          <a:p>
            <a:pPr marL="285750" indent="-285750">
              <a:spcAft>
                <a:spcPts val="600"/>
              </a:spcAft>
              <a:buFont typeface="Wingdings" panose="05000000000000000000" pitchFamily="2" charset="2"/>
              <a:buChar char="v"/>
            </a:pPr>
            <a:r>
              <a:rPr lang="en-US" dirty="0"/>
              <a:t>Your name/logo recognized as a sponsor and partner for the event giveaway</a:t>
            </a:r>
          </a:p>
          <a:p>
            <a:pPr marL="285750" indent="-285750">
              <a:spcAft>
                <a:spcPts val="600"/>
              </a:spcAft>
              <a:buFont typeface="Wingdings" panose="05000000000000000000" pitchFamily="2" charset="2"/>
              <a:buChar char="v"/>
            </a:pPr>
            <a:r>
              <a:rPr lang="en-US" dirty="0"/>
              <a:t>Your name/logo prominently displayed on the luncheon flyers</a:t>
            </a:r>
          </a:p>
          <a:p>
            <a:pPr marL="285750" indent="-285750">
              <a:spcAft>
                <a:spcPts val="600"/>
              </a:spcAft>
              <a:buFont typeface="Wingdings" panose="05000000000000000000" pitchFamily="2" charset="2"/>
              <a:buChar char="v"/>
            </a:pPr>
            <a:r>
              <a:rPr lang="en-US" dirty="0"/>
              <a:t>Quarter page color ad in the digital event program book</a:t>
            </a:r>
          </a:p>
          <a:p>
            <a:pPr marL="285750" indent="-285750">
              <a:spcAft>
                <a:spcPts val="600"/>
              </a:spcAft>
              <a:buFont typeface="Wingdings" panose="05000000000000000000" pitchFamily="2" charset="2"/>
              <a:buChar char="v"/>
            </a:pPr>
            <a:r>
              <a:rPr lang="en-US" dirty="0"/>
              <a:t>Recognition as a sponsor on Hope for the Journey’s social media platforms</a:t>
            </a:r>
          </a:p>
          <a:p>
            <a:pPr marL="285750" indent="-285750">
              <a:spcAft>
                <a:spcPts val="600"/>
              </a:spcAft>
              <a:buFont typeface="Wingdings" panose="05000000000000000000" pitchFamily="2" charset="2"/>
              <a:buChar char="v"/>
            </a:pPr>
            <a:r>
              <a:rPr lang="en-US" dirty="0"/>
              <a:t>Your name/logo to be recognized as an event sponsor in all media releases </a:t>
            </a:r>
          </a:p>
          <a:p>
            <a:pPr marL="285750" indent="-285750">
              <a:spcAft>
                <a:spcPts val="600"/>
              </a:spcAft>
              <a:buFont typeface="Wingdings" panose="05000000000000000000" pitchFamily="2" charset="2"/>
              <a:buChar char="v"/>
            </a:pPr>
            <a:r>
              <a:rPr lang="en-US" dirty="0"/>
              <a:t>Recognition as a sponsor on Hope for the Journey’s website</a:t>
            </a:r>
          </a:p>
          <a:p>
            <a:pPr marL="285750" indent="-285750">
              <a:spcAft>
                <a:spcPts val="600"/>
              </a:spcAft>
              <a:buFont typeface="Wingdings" panose="05000000000000000000" pitchFamily="2" charset="2"/>
              <a:buChar char="v"/>
            </a:pPr>
            <a:r>
              <a:rPr lang="en-US" dirty="0"/>
              <a:t>4 VIP tickets </a:t>
            </a:r>
          </a:p>
        </p:txBody>
      </p:sp>
    </p:spTree>
    <p:extLst>
      <p:ext uri="{BB962C8B-B14F-4D97-AF65-F5344CB8AC3E}">
        <p14:creationId xmlns:p14="http://schemas.microsoft.com/office/powerpoint/2010/main" val="378968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7FD-7A81-4BD1-ADF3-98973F45110D}"/>
              </a:ext>
            </a:extLst>
          </p:cNvPr>
          <p:cNvSpPr/>
          <p:nvPr/>
        </p:nvSpPr>
        <p:spPr>
          <a:xfrm>
            <a:off x="990600" y="644236"/>
            <a:ext cx="1354217" cy="4613563"/>
          </a:xfrm>
          <a:prstGeom prst="rect">
            <a:avLst/>
          </a:prstGeom>
        </p:spPr>
        <p:txBody>
          <a:bodyPr vert="vert270" wrap="square">
            <a:spAutoFit/>
          </a:bodyPr>
          <a:lstStyle/>
          <a:p>
            <a:r>
              <a:rPr lang="en-US" sz="4400" b="1" dirty="0">
                <a:solidFill>
                  <a:schemeClr val="accent6">
                    <a:lumMod val="75000"/>
                  </a:schemeClr>
                </a:solidFill>
                <a:latin typeface="Arial Black" panose="020B0A04020102020204" pitchFamily="34" charset="0"/>
              </a:rPr>
              <a:t>HOPE</a:t>
            </a:r>
          </a:p>
          <a:p>
            <a:r>
              <a:rPr lang="en-US" sz="3200" b="1" dirty="0">
                <a:solidFill>
                  <a:schemeClr val="bg2">
                    <a:lumMod val="50000"/>
                  </a:schemeClr>
                </a:solidFill>
              </a:rPr>
              <a:t>SPONSOR</a:t>
            </a:r>
          </a:p>
        </p:txBody>
      </p:sp>
      <p:sp>
        <p:nvSpPr>
          <p:cNvPr id="3" name="Oval 2">
            <a:extLst>
              <a:ext uri="{FF2B5EF4-FFF2-40B4-BE49-F238E27FC236}">
                <a16:creationId xmlns:a16="http://schemas.microsoft.com/office/drawing/2014/main" id="{5C025BB8-8813-4E53-BBCA-1F734FC5DE63}"/>
              </a:ext>
            </a:extLst>
          </p:cNvPr>
          <p:cNvSpPr/>
          <p:nvPr/>
        </p:nvSpPr>
        <p:spPr>
          <a:xfrm>
            <a:off x="1073696" y="5424056"/>
            <a:ext cx="1194921" cy="88193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b="1" dirty="0"/>
              <a:t>H</a:t>
            </a:r>
          </a:p>
        </p:txBody>
      </p:sp>
      <p:sp>
        <p:nvSpPr>
          <p:cNvPr id="4" name="TextBox 3">
            <a:extLst>
              <a:ext uri="{FF2B5EF4-FFF2-40B4-BE49-F238E27FC236}">
                <a16:creationId xmlns:a16="http://schemas.microsoft.com/office/drawing/2014/main" id="{9E6F123D-BC56-4692-8CA6-D4D2316381CE}"/>
              </a:ext>
            </a:extLst>
          </p:cNvPr>
          <p:cNvSpPr txBox="1"/>
          <p:nvPr/>
        </p:nvSpPr>
        <p:spPr>
          <a:xfrm>
            <a:off x="2954415" y="0"/>
            <a:ext cx="4069839" cy="1692771"/>
          </a:xfrm>
          <a:prstGeom prst="rect">
            <a:avLst/>
          </a:prstGeom>
          <a:noFill/>
        </p:spPr>
        <p:txBody>
          <a:bodyPr wrap="square" rtlCol="0">
            <a:spAutoFit/>
          </a:bodyPr>
          <a:lstStyle/>
          <a:p>
            <a:r>
              <a:rPr lang="en-US" sz="4000" dirty="0">
                <a:solidFill>
                  <a:schemeClr val="accent6">
                    <a:lumMod val="75000"/>
                  </a:schemeClr>
                </a:solidFill>
                <a:latin typeface="Arial Black" panose="020B0A04020102020204" pitchFamily="34" charset="0"/>
              </a:rPr>
              <a:t>Make an Impact</a:t>
            </a:r>
          </a:p>
          <a:p>
            <a:r>
              <a:rPr lang="en-US" sz="2400" dirty="0">
                <a:solidFill>
                  <a:schemeClr val="bg2">
                    <a:lumMod val="50000"/>
                  </a:schemeClr>
                </a:solidFill>
              </a:rPr>
              <a:t>$500 Sponsorship</a:t>
            </a:r>
          </a:p>
        </p:txBody>
      </p:sp>
      <p:sp>
        <p:nvSpPr>
          <p:cNvPr id="5" name="Rectangle 4">
            <a:extLst>
              <a:ext uri="{FF2B5EF4-FFF2-40B4-BE49-F238E27FC236}">
                <a16:creationId xmlns:a16="http://schemas.microsoft.com/office/drawing/2014/main" id="{2A2E130E-0342-4901-A15A-EF32A00D504D}"/>
              </a:ext>
            </a:extLst>
          </p:cNvPr>
          <p:cNvSpPr/>
          <p:nvPr/>
        </p:nvSpPr>
        <p:spPr>
          <a:xfrm>
            <a:off x="7024254" y="248730"/>
            <a:ext cx="4644737" cy="10333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Josefin sans" panose="00000500000000000000" pitchFamily="2" charset="0"/>
              </a:rPr>
              <a:t>Benefits</a:t>
            </a:r>
          </a:p>
        </p:txBody>
      </p:sp>
      <p:sp>
        <p:nvSpPr>
          <p:cNvPr id="6" name="TextBox 5">
            <a:extLst>
              <a:ext uri="{FF2B5EF4-FFF2-40B4-BE49-F238E27FC236}">
                <a16:creationId xmlns:a16="http://schemas.microsoft.com/office/drawing/2014/main" id="{E80134A4-5D0B-45F3-87BE-256273C47BDF}"/>
              </a:ext>
            </a:extLst>
          </p:cNvPr>
          <p:cNvSpPr txBox="1"/>
          <p:nvPr/>
        </p:nvSpPr>
        <p:spPr>
          <a:xfrm>
            <a:off x="2954415" y="1692771"/>
            <a:ext cx="4069839" cy="2585323"/>
          </a:xfrm>
          <a:prstGeom prst="rect">
            <a:avLst/>
          </a:prstGeom>
          <a:noFill/>
        </p:spPr>
        <p:txBody>
          <a:bodyPr wrap="square" rtlCol="0">
            <a:spAutoFit/>
          </a:bodyPr>
          <a:lstStyle/>
          <a:p>
            <a:r>
              <a:rPr lang="en-US" dirty="0"/>
              <a:t>Your sponsorship ensures Luncheon in Pink’s success. Your support at this level will go towards the luncheon and fulfilling our mission. </a:t>
            </a:r>
          </a:p>
          <a:p>
            <a:endParaRPr lang="en-US" dirty="0"/>
          </a:p>
          <a:p>
            <a:r>
              <a:rPr lang="en-US" dirty="0"/>
              <a:t>As a partner in this journey and in support of the event, your sponsorship at this level will receive the following benefits.</a:t>
            </a:r>
          </a:p>
        </p:txBody>
      </p:sp>
      <p:sp>
        <p:nvSpPr>
          <p:cNvPr id="7" name="Rectangle 6">
            <a:extLst>
              <a:ext uri="{FF2B5EF4-FFF2-40B4-BE49-F238E27FC236}">
                <a16:creationId xmlns:a16="http://schemas.microsoft.com/office/drawing/2014/main" id="{1F0467AE-5FAA-4D9A-BCC6-89A2010554E5}"/>
              </a:ext>
            </a:extLst>
          </p:cNvPr>
          <p:cNvSpPr/>
          <p:nvPr/>
        </p:nvSpPr>
        <p:spPr>
          <a:xfrm>
            <a:off x="7024253" y="1247244"/>
            <a:ext cx="4644737" cy="3247043"/>
          </a:xfrm>
          <a:prstGeom prst="rect">
            <a:avLst/>
          </a:prstGeom>
        </p:spPr>
        <p:txBody>
          <a:bodyPr wrap="square">
            <a:spAutoFit/>
          </a:bodyPr>
          <a:lstStyle/>
          <a:p>
            <a:pPr marL="285750" indent="-285750">
              <a:spcAft>
                <a:spcPts val="600"/>
              </a:spcAft>
              <a:buFont typeface="Wingdings" panose="05000000000000000000" pitchFamily="2" charset="2"/>
              <a:buChar char="v"/>
            </a:pPr>
            <a:endParaRPr lang="en-US" dirty="0"/>
          </a:p>
          <a:p>
            <a:pPr marL="285750" indent="-285750">
              <a:spcAft>
                <a:spcPts val="600"/>
              </a:spcAft>
              <a:buFont typeface="Wingdings" panose="05000000000000000000" pitchFamily="2" charset="2"/>
              <a:buChar char="v"/>
            </a:pPr>
            <a:r>
              <a:rPr lang="en-US" dirty="0"/>
              <a:t>Your name/logo prominently displayed on the luncheon flyers</a:t>
            </a:r>
          </a:p>
          <a:p>
            <a:pPr marL="285750" indent="-285750">
              <a:spcAft>
                <a:spcPts val="600"/>
              </a:spcAft>
              <a:buFont typeface="Wingdings" panose="05000000000000000000" pitchFamily="2" charset="2"/>
              <a:buChar char="v"/>
            </a:pPr>
            <a:r>
              <a:rPr lang="en-US" dirty="0"/>
              <a:t>Your name/logo in the digital event program book</a:t>
            </a:r>
          </a:p>
          <a:p>
            <a:pPr marL="285750" indent="-285750">
              <a:spcAft>
                <a:spcPts val="600"/>
              </a:spcAft>
              <a:buFont typeface="Wingdings" panose="05000000000000000000" pitchFamily="2" charset="2"/>
              <a:buChar char="v"/>
            </a:pPr>
            <a:r>
              <a:rPr lang="en-US" dirty="0"/>
              <a:t>Recognition as a sponsor on Hope for the Journey’s social media platforms</a:t>
            </a:r>
          </a:p>
          <a:p>
            <a:pPr marL="285750" indent="-285750">
              <a:spcAft>
                <a:spcPts val="600"/>
              </a:spcAft>
              <a:buFont typeface="Wingdings" panose="05000000000000000000" pitchFamily="2" charset="2"/>
              <a:buChar char="v"/>
            </a:pPr>
            <a:r>
              <a:rPr lang="en-US" dirty="0"/>
              <a:t>Recognition as a sponsor on Hope for the Journey’s website</a:t>
            </a:r>
          </a:p>
          <a:p>
            <a:pPr marL="285750" indent="-285750">
              <a:spcAft>
                <a:spcPts val="600"/>
              </a:spcAft>
              <a:buFont typeface="Wingdings" panose="05000000000000000000" pitchFamily="2" charset="2"/>
              <a:buChar char="v"/>
            </a:pPr>
            <a:r>
              <a:rPr lang="en-US" dirty="0"/>
              <a:t>2 VIP ticket with </a:t>
            </a:r>
          </a:p>
        </p:txBody>
      </p:sp>
    </p:spTree>
    <p:extLst>
      <p:ext uri="{BB962C8B-B14F-4D97-AF65-F5344CB8AC3E}">
        <p14:creationId xmlns:p14="http://schemas.microsoft.com/office/powerpoint/2010/main" val="76079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A4A72-3C3B-4FB5-9500-6113FDB3DF94}"/>
              </a:ext>
            </a:extLst>
          </p:cNvPr>
          <p:cNvSpPr/>
          <p:nvPr/>
        </p:nvSpPr>
        <p:spPr>
          <a:xfrm>
            <a:off x="0" y="0"/>
            <a:ext cx="12192000" cy="6858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2F53000-2E25-4DEE-B76A-82632789F2CB}"/>
              </a:ext>
            </a:extLst>
          </p:cNvPr>
          <p:cNvSpPr/>
          <p:nvPr/>
        </p:nvSpPr>
        <p:spPr>
          <a:xfrm>
            <a:off x="510766" y="1382161"/>
            <a:ext cx="11170468" cy="498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6F123D-BC56-4692-8CA6-D4D2316381CE}"/>
              </a:ext>
            </a:extLst>
          </p:cNvPr>
          <p:cNvSpPr txBox="1"/>
          <p:nvPr/>
        </p:nvSpPr>
        <p:spPr>
          <a:xfrm>
            <a:off x="681008" y="1590738"/>
            <a:ext cx="10780165" cy="4570482"/>
          </a:xfrm>
          <a:prstGeom prst="rect">
            <a:avLst/>
          </a:prstGeom>
          <a:noFill/>
        </p:spPr>
        <p:txBody>
          <a:bodyPr wrap="square" rtlCol="0">
            <a:spAutoFit/>
          </a:bodyPr>
          <a:lstStyle/>
          <a:p>
            <a:r>
              <a:rPr lang="en-US" sz="1900" b="1" dirty="0">
                <a:solidFill>
                  <a:schemeClr val="bg2">
                    <a:lumMod val="25000"/>
                  </a:schemeClr>
                </a:solidFill>
              </a:rPr>
              <a:t>To learn more about the event or donate online, please visit:</a:t>
            </a:r>
          </a:p>
          <a:p>
            <a:r>
              <a:rPr lang="en-US" sz="1900" dirty="0">
                <a:solidFill>
                  <a:schemeClr val="bg2">
                    <a:lumMod val="25000"/>
                  </a:schemeClr>
                </a:solidFill>
              </a:rPr>
              <a:t>www.hopeforthejourneywestga.org</a:t>
            </a:r>
          </a:p>
          <a:p>
            <a:endParaRPr lang="en-US" sz="1900" b="1" dirty="0">
              <a:solidFill>
                <a:schemeClr val="bg2">
                  <a:lumMod val="25000"/>
                </a:schemeClr>
              </a:solidFill>
            </a:endParaRPr>
          </a:p>
          <a:p>
            <a:r>
              <a:rPr lang="en-US" sz="1900" b="1" dirty="0">
                <a:solidFill>
                  <a:schemeClr val="bg2">
                    <a:lumMod val="25000"/>
                  </a:schemeClr>
                </a:solidFill>
              </a:rPr>
              <a:t>To become a sponsor and pay by check, please send checks to:</a:t>
            </a:r>
          </a:p>
          <a:p>
            <a:r>
              <a:rPr lang="en-US" sz="1900" dirty="0">
                <a:solidFill>
                  <a:schemeClr val="bg2">
                    <a:lumMod val="25000"/>
                  </a:schemeClr>
                </a:solidFill>
              </a:rPr>
              <a:t>Hope for the Journey</a:t>
            </a:r>
          </a:p>
          <a:p>
            <a:r>
              <a:rPr lang="en-US" sz="1900" dirty="0">
                <a:solidFill>
                  <a:schemeClr val="bg2">
                    <a:lumMod val="25000"/>
                  </a:schemeClr>
                </a:solidFill>
              </a:rPr>
              <a:t>P.O. Box 1344 Carrollton, Georgia 30112</a:t>
            </a:r>
          </a:p>
          <a:p>
            <a:endParaRPr lang="en-US" sz="1900" b="1" dirty="0">
              <a:solidFill>
                <a:schemeClr val="bg2">
                  <a:lumMod val="25000"/>
                </a:schemeClr>
              </a:solidFill>
            </a:endParaRPr>
          </a:p>
          <a:p>
            <a:r>
              <a:rPr lang="en-US" sz="1900" b="1" dirty="0">
                <a:solidFill>
                  <a:schemeClr val="bg2">
                    <a:lumMod val="25000"/>
                  </a:schemeClr>
                </a:solidFill>
              </a:rPr>
              <a:t>Have questions? Contact Us.</a:t>
            </a:r>
            <a:endParaRPr lang="en-US" sz="1900" dirty="0">
              <a:solidFill>
                <a:schemeClr val="bg2">
                  <a:lumMod val="25000"/>
                </a:schemeClr>
              </a:solidFill>
            </a:endParaRPr>
          </a:p>
          <a:p>
            <a:pPr>
              <a:spcAft>
                <a:spcPts val="600"/>
              </a:spcAft>
            </a:pPr>
            <a:r>
              <a:rPr lang="en-US" sz="1900" dirty="0">
                <a:solidFill>
                  <a:schemeClr val="bg2">
                    <a:lumMod val="25000"/>
                  </a:schemeClr>
                </a:solidFill>
              </a:rPr>
              <a:t>Rosie Holley, Executive Director</a:t>
            </a:r>
          </a:p>
          <a:p>
            <a:pPr>
              <a:spcAft>
                <a:spcPts val="600"/>
              </a:spcAft>
            </a:pPr>
            <a:r>
              <a:rPr lang="en-US" sz="1900" dirty="0">
                <a:solidFill>
                  <a:schemeClr val="bg2">
                    <a:lumMod val="25000"/>
                  </a:schemeClr>
                </a:solidFill>
              </a:rPr>
              <a:t>hope4thejourney1@gmail.com or execdirector@hopeforthejourneywestga.org</a:t>
            </a:r>
          </a:p>
          <a:p>
            <a:pPr>
              <a:spcAft>
                <a:spcPts val="600"/>
              </a:spcAft>
            </a:pPr>
            <a:r>
              <a:rPr lang="en-US" sz="1900" dirty="0">
                <a:solidFill>
                  <a:schemeClr val="bg2">
                    <a:lumMod val="25000"/>
                  </a:schemeClr>
                </a:solidFill>
              </a:rPr>
              <a:t>770.214.1491</a:t>
            </a:r>
          </a:p>
          <a:p>
            <a:pPr>
              <a:spcAft>
                <a:spcPts val="600"/>
              </a:spcAft>
            </a:pPr>
            <a:endParaRPr lang="en-US" sz="1900" dirty="0">
              <a:solidFill>
                <a:schemeClr val="bg2">
                  <a:lumMod val="25000"/>
                </a:schemeClr>
              </a:solidFill>
            </a:endParaRPr>
          </a:p>
          <a:p>
            <a:pPr>
              <a:spcAft>
                <a:spcPts val="600"/>
              </a:spcAft>
            </a:pPr>
            <a:r>
              <a:rPr lang="en-US" sz="1900" b="1" dirty="0">
                <a:solidFill>
                  <a:schemeClr val="bg2">
                    <a:lumMod val="25000"/>
                  </a:schemeClr>
                </a:solidFill>
              </a:rPr>
              <a:t>Follow Us.</a:t>
            </a:r>
          </a:p>
          <a:p>
            <a:pPr>
              <a:spcAft>
                <a:spcPts val="600"/>
              </a:spcAft>
            </a:pPr>
            <a:r>
              <a:rPr lang="en-US" sz="1900" dirty="0">
                <a:solidFill>
                  <a:schemeClr val="bg2">
                    <a:lumMod val="25000"/>
                  </a:schemeClr>
                </a:solidFill>
              </a:rPr>
              <a:t>        @HopefortheJourneyCarrollton                @HopefortheJourneyWestGA</a:t>
            </a:r>
          </a:p>
        </p:txBody>
      </p:sp>
      <p:sp>
        <p:nvSpPr>
          <p:cNvPr id="3" name="TextBox 2">
            <a:extLst>
              <a:ext uri="{FF2B5EF4-FFF2-40B4-BE49-F238E27FC236}">
                <a16:creationId xmlns:a16="http://schemas.microsoft.com/office/drawing/2014/main" id="{C48C6E7E-7BAB-4D6E-84CA-D50D6C66E9FD}"/>
              </a:ext>
            </a:extLst>
          </p:cNvPr>
          <p:cNvSpPr txBox="1"/>
          <p:nvPr/>
        </p:nvSpPr>
        <p:spPr>
          <a:xfrm>
            <a:off x="295940" y="337138"/>
            <a:ext cx="11600120" cy="707886"/>
          </a:xfrm>
          <a:prstGeom prst="rect">
            <a:avLst/>
          </a:prstGeom>
          <a:noFill/>
        </p:spPr>
        <p:txBody>
          <a:bodyPr wrap="square" rtlCol="0">
            <a:spAutoFit/>
          </a:bodyPr>
          <a:lstStyle/>
          <a:p>
            <a:pPr algn="ctr"/>
            <a:r>
              <a:rPr lang="en-US" sz="4000" dirty="0">
                <a:solidFill>
                  <a:schemeClr val="bg1"/>
                </a:solidFill>
                <a:latin typeface="Josefin sans" panose="00000500000000000000" pitchFamily="2" charset="0"/>
              </a:rPr>
              <a:t>LET’S PARTNER TOGETHER</a:t>
            </a:r>
            <a:r>
              <a:rPr lang="en-US" sz="4000" dirty="0">
                <a:solidFill>
                  <a:srgbClr val="FF3399"/>
                </a:solidFill>
                <a:latin typeface="Josefin sans" panose="00000500000000000000" pitchFamily="2" charset="0"/>
              </a:rPr>
              <a:t>!</a:t>
            </a:r>
          </a:p>
        </p:txBody>
      </p:sp>
      <p:pic>
        <p:nvPicPr>
          <p:cNvPr id="2050" name="Picture 2" descr="Facebook Logo Images, Stock Photos &amp; Vectors | Shutterstock">
            <a:hlinkClick r:id="rId3"/>
            <a:extLst>
              <a:ext uri="{FF2B5EF4-FFF2-40B4-BE49-F238E27FC236}">
                <a16:creationId xmlns:a16="http://schemas.microsoft.com/office/drawing/2014/main" id="{D3D6C5A6-B40E-49F1-AA00-E5CA557348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870" b="7922"/>
          <a:stretch/>
        </p:blipFill>
        <p:spPr bwMode="auto">
          <a:xfrm>
            <a:off x="730828" y="5745584"/>
            <a:ext cx="373563"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cebook Logo Images, Stock Photos &amp; Vectors | Shutterstock">
            <a:hlinkClick r:id="rId3"/>
            <a:extLst>
              <a:ext uri="{FF2B5EF4-FFF2-40B4-BE49-F238E27FC236}">
                <a16:creationId xmlns:a16="http://schemas.microsoft.com/office/drawing/2014/main" id="{6E0833D4-DAB1-45BC-A788-0A641BC551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9481"/>
          <a:stretch/>
        </p:blipFill>
        <p:spPr bwMode="auto">
          <a:xfrm>
            <a:off x="4599710" y="5745584"/>
            <a:ext cx="418048" cy="4114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9F27933-3CC9-4C4E-B01B-4270798AE263}"/>
              </a:ext>
            </a:extLst>
          </p:cNvPr>
          <p:cNvSpPr/>
          <p:nvPr/>
        </p:nvSpPr>
        <p:spPr>
          <a:xfrm>
            <a:off x="463296" y="1333947"/>
            <a:ext cx="11265408" cy="508406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3246D2-FB6B-42CC-8E86-301B3D18B7DB}"/>
              </a:ext>
            </a:extLst>
          </p:cNvPr>
          <p:cNvSpPr txBox="1"/>
          <p:nvPr/>
        </p:nvSpPr>
        <p:spPr>
          <a:xfrm>
            <a:off x="10521722" y="5787732"/>
            <a:ext cx="1049482" cy="369332"/>
          </a:xfrm>
          <a:prstGeom prst="rect">
            <a:avLst/>
          </a:prstGeom>
          <a:noFill/>
        </p:spPr>
        <p:txBody>
          <a:bodyPr wrap="square" rtlCol="0">
            <a:spAutoFit/>
          </a:bodyPr>
          <a:lstStyle/>
          <a:p>
            <a:r>
              <a:rPr lang="en-US" b="1" dirty="0"/>
              <a:t>501</a:t>
            </a:r>
            <a:r>
              <a:rPr lang="en-US" dirty="0"/>
              <a:t>(c)(3)</a:t>
            </a:r>
          </a:p>
        </p:txBody>
      </p:sp>
    </p:spTree>
    <p:extLst>
      <p:ext uri="{BB962C8B-B14F-4D97-AF65-F5344CB8AC3E}">
        <p14:creationId xmlns:p14="http://schemas.microsoft.com/office/powerpoint/2010/main" val="30742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and person looking at papers&#10;&#10;Description automatically generated with medium confidence">
            <a:extLst>
              <a:ext uri="{FF2B5EF4-FFF2-40B4-BE49-F238E27FC236}">
                <a16:creationId xmlns:a16="http://schemas.microsoft.com/office/drawing/2014/main" id="{E753E2B9-ABDC-4A62-1C3F-A9989869EAB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179" r="4285" b="2"/>
          <a:stretch/>
        </p:blipFill>
        <p:spPr>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7" name="Picture 6" descr="A group of women sitting at a table&#10;&#10;Description automatically generated with medium confidence">
            <a:extLst>
              <a:ext uri="{FF2B5EF4-FFF2-40B4-BE49-F238E27FC236}">
                <a16:creationId xmlns:a16="http://schemas.microsoft.com/office/drawing/2014/main" id="{609D808E-BBC8-B546-DC9F-CA82A440A4C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189" r="10963" b="-4"/>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16" name="Group 15">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17" name="Freeform: Shape 16">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Shape 19">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erson standing in front of a brick wall&#10;&#10;Description automatically generated with medium confidence">
            <a:extLst>
              <a:ext uri="{FF2B5EF4-FFF2-40B4-BE49-F238E27FC236}">
                <a16:creationId xmlns:a16="http://schemas.microsoft.com/office/drawing/2014/main" id="{3E624A7A-7A94-6DC7-B5E6-A31579134F5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34010"/>
          <a:stretch/>
        </p:blipFill>
        <p:spPr>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22"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3" name="Freeform: Shape 22">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5" name="Freeform: Shape 24">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28" name="Freeform: Shape 27">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Freeform: Shape 29">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 name="TextBox 9">
            <a:extLst>
              <a:ext uri="{FF2B5EF4-FFF2-40B4-BE49-F238E27FC236}">
                <a16:creationId xmlns:a16="http://schemas.microsoft.com/office/drawing/2014/main" id="{2B6A7377-9EEF-C4F4-D92B-E43A9AAF3213}"/>
              </a:ext>
            </a:extLst>
          </p:cNvPr>
          <p:cNvSpPr txBox="1"/>
          <p:nvPr/>
        </p:nvSpPr>
        <p:spPr>
          <a:xfrm>
            <a:off x="7003206" y="2413115"/>
            <a:ext cx="4317129" cy="3922776"/>
          </a:xfrm>
          <a:prstGeom prst="rect">
            <a:avLst/>
          </a:prstGeom>
        </p:spPr>
        <p:txBody>
          <a:bodyPr vert="horz" lIns="91440" tIns="45720" rIns="91440" bIns="45720" rtlCol="0">
            <a:normAutofit/>
          </a:bodyPr>
          <a:lstStyle/>
          <a:p>
            <a:pPr>
              <a:lnSpc>
                <a:spcPct val="90000"/>
              </a:lnSpc>
              <a:spcAft>
                <a:spcPts val="600"/>
              </a:spcAft>
            </a:pPr>
            <a:r>
              <a:rPr lang="en-US" dirty="0"/>
              <a:t>To our 16</a:t>
            </a:r>
            <a:r>
              <a:rPr lang="en-US" baseline="30000" dirty="0"/>
              <a:t>th</a:t>
            </a:r>
            <a:r>
              <a:rPr lang="en-US" dirty="0"/>
              <a:t> Annual Luncheon in Pink!  </a:t>
            </a:r>
          </a:p>
          <a:p>
            <a:pPr>
              <a:lnSpc>
                <a:spcPct val="90000"/>
              </a:lnSpc>
              <a:spcAft>
                <a:spcPts val="600"/>
              </a:spcAft>
            </a:pPr>
            <a:r>
              <a:rPr lang="en-US" dirty="0"/>
              <a:t>Join passionate volunteers, community leaders, survivors, breast cancer patients, physicians, and neighbors in celebrating the miracle of life.</a:t>
            </a:r>
          </a:p>
          <a:p>
            <a:pPr>
              <a:lnSpc>
                <a:spcPct val="90000"/>
              </a:lnSpc>
              <a:spcAft>
                <a:spcPts val="600"/>
              </a:spcAft>
            </a:pPr>
            <a:endParaRPr lang="en-US" sz="1700" dirty="0"/>
          </a:p>
          <a:p>
            <a:pPr algn="ctr">
              <a:lnSpc>
                <a:spcPct val="90000"/>
              </a:lnSpc>
            </a:pPr>
            <a:endParaRPr lang="en-US" sz="1700" b="1" dirty="0"/>
          </a:p>
          <a:p>
            <a:pPr algn="ctr">
              <a:lnSpc>
                <a:spcPct val="90000"/>
              </a:lnSpc>
            </a:pPr>
            <a:endParaRPr lang="en-US" sz="1700" b="1" dirty="0"/>
          </a:p>
          <a:p>
            <a:pPr algn="ctr">
              <a:lnSpc>
                <a:spcPct val="90000"/>
              </a:lnSpc>
            </a:pPr>
            <a:r>
              <a:rPr lang="en-US" sz="1700" b="1" dirty="0"/>
              <a:t>Saturday, October 5th, 2024</a:t>
            </a:r>
          </a:p>
          <a:p>
            <a:pPr algn="ctr">
              <a:lnSpc>
                <a:spcPct val="90000"/>
              </a:lnSpc>
            </a:pPr>
            <a:r>
              <a:rPr lang="en-US" sz="1700" b="1" dirty="0"/>
              <a:t>12:30 PM</a:t>
            </a:r>
          </a:p>
          <a:p>
            <a:pPr algn="ctr">
              <a:lnSpc>
                <a:spcPct val="90000"/>
              </a:lnSpc>
            </a:pPr>
            <a:r>
              <a:rPr lang="en-US" sz="1700" b="1" dirty="0"/>
              <a:t>Lion Hills Vineyard </a:t>
            </a:r>
          </a:p>
          <a:p>
            <a:pPr algn="ctr">
              <a:lnSpc>
                <a:spcPct val="90000"/>
              </a:lnSpc>
            </a:pPr>
            <a:r>
              <a:rPr lang="en-US" sz="1700" b="1" dirty="0"/>
              <a:t>400 Murphy Industrial Blvd. Bremen, Georgia</a:t>
            </a:r>
          </a:p>
          <a:p>
            <a:pPr>
              <a:lnSpc>
                <a:spcPct val="90000"/>
              </a:lnSpc>
              <a:spcAft>
                <a:spcPts val="600"/>
              </a:spcAft>
            </a:pPr>
            <a:endParaRPr lang="en-US" sz="1700" b="1" dirty="0"/>
          </a:p>
        </p:txBody>
      </p:sp>
      <p:sp>
        <p:nvSpPr>
          <p:cNvPr id="11" name="TextBox 10">
            <a:extLst>
              <a:ext uri="{FF2B5EF4-FFF2-40B4-BE49-F238E27FC236}">
                <a16:creationId xmlns:a16="http://schemas.microsoft.com/office/drawing/2014/main" id="{41BD4658-9643-62F3-0836-2D9A36E934B4}"/>
              </a:ext>
            </a:extLst>
          </p:cNvPr>
          <p:cNvSpPr txBox="1"/>
          <p:nvPr/>
        </p:nvSpPr>
        <p:spPr>
          <a:xfrm>
            <a:off x="7003207" y="831203"/>
            <a:ext cx="3931812" cy="1446550"/>
          </a:xfrm>
          <a:prstGeom prst="rect">
            <a:avLst/>
          </a:prstGeom>
          <a:noFill/>
        </p:spPr>
        <p:txBody>
          <a:bodyPr wrap="square" rtlCol="0">
            <a:spAutoFit/>
          </a:bodyPr>
          <a:lstStyle/>
          <a:p>
            <a:r>
              <a:rPr lang="en-US" sz="4400" dirty="0">
                <a:solidFill>
                  <a:srgbClr val="FF3399"/>
                </a:solidFill>
                <a:latin typeface="Josefin sans" panose="00000500000000000000" pitchFamily="2" charset="0"/>
              </a:rPr>
              <a:t>YOU’RE INVITED!</a:t>
            </a:r>
            <a:endParaRPr lang="en-US" b="1" dirty="0"/>
          </a:p>
        </p:txBody>
      </p:sp>
    </p:spTree>
    <p:extLst>
      <p:ext uri="{BB962C8B-B14F-4D97-AF65-F5344CB8AC3E}">
        <p14:creationId xmlns:p14="http://schemas.microsoft.com/office/powerpoint/2010/main" val="127046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0BCEF2-7F15-40FB-9519-845821790576}"/>
              </a:ext>
            </a:extLst>
          </p:cNvPr>
          <p:cNvSpPr txBox="1"/>
          <p:nvPr/>
        </p:nvSpPr>
        <p:spPr>
          <a:xfrm>
            <a:off x="2188135" y="470384"/>
            <a:ext cx="8420099" cy="4339650"/>
          </a:xfrm>
          <a:prstGeom prst="rect">
            <a:avLst/>
          </a:prstGeom>
          <a:noFill/>
        </p:spPr>
        <p:txBody>
          <a:bodyPr wrap="square" rtlCol="0">
            <a:spAutoFit/>
          </a:bodyPr>
          <a:lstStyle/>
          <a:p>
            <a:pPr algn="ctr"/>
            <a:r>
              <a:rPr lang="en-US" sz="4400" dirty="0">
                <a:solidFill>
                  <a:srgbClr val="FF3399"/>
                </a:solidFill>
                <a:latin typeface="Josefin sans" panose="00000500000000000000" pitchFamily="2" charset="0"/>
              </a:rPr>
              <a:t>WHAT IS LUNCHEON IN PINK?</a:t>
            </a:r>
          </a:p>
          <a:p>
            <a:pPr algn="ctr"/>
            <a:endParaRPr lang="en-US" sz="2000" b="1" dirty="0"/>
          </a:p>
          <a:p>
            <a:pPr algn="ctr"/>
            <a:r>
              <a:rPr lang="en-US" sz="2200" dirty="0">
                <a:latin typeface="Forum" panose="02000000000000000000" pitchFamily="50" charset="0"/>
              </a:rPr>
              <a:t>Luncheon in Pink is a celebration of life. This annual fundraising event not only supports the mission of Hope for the Journey but serves as a time for the community to stand together and reflect on life. We recognize and award survivors, breast cancer patients, and caregivers. We are asking you and your company to support our mission of giving hope to those facing breast cancer</a:t>
            </a:r>
            <a:r>
              <a:rPr lang="en-US" sz="2200" b="1" dirty="0">
                <a:latin typeface="Forum" panose="02000000000000000000" pitchFamily="50" charset="0"/>
              </a:rPr>
              <a:t>. </a:t>
            </a:r>
            <a:endParaRPr lang="en-US" sz="2200" b="1" dirty="0"/>
          </a:p>
          <a:p>
            <a:pPr algn="ctr"/>
            <a:endParaRPr lang="en-US" b="1" dirty="0"/>
          </a:p>
          <a:p>
            <a:pPr algn="ctr"/>
            <a:endParaRPr lang="en-US" b="1" dirty="0"/>
          </a:p>
        </p:txBody>
      </p:sp>
      <p:sp>
        <p:nvSpPr>
          <p:cNvPr id="4" name="Rectangle 3">
            <a:extLst>
              <a:ext uri="{FF2B5EF4-FFF2-40B4-BE49-F238E27FC236}">
                <a16:creationId xmlns:a16="http://schemas.microsoft.com/office/drawing/2014/main" id="{9862E5C9-2626-4C07-A0CF-A42A95596601}"/>
              </a:ext>
            </a:extLst>
          </p:cNvPr>
          <p:cNvSpPr/>
          <p:nvPr/>
        </p:nvSpPr>
        <p:spPr>
          <a:xfrm>
            <a:off x="708337" y="0"/>
            <a:ext cx="1014651" cy="6858000"/>
          </a:xfrm>
          <a:prstGeom prst="rect">
            <a:avLst/>
          </a:prstGeom>
          <a:gradFill>
            <a:gsLst>
              <a:gs pos="39000">
                <a:srgbClr val="FF98CB"/>
              </a:gs>
              <a:gs pos="0">
                <a:schemeClr val="accent3">
                  <a:lumMod val="0"/>
                  <a:lumOff val="100000"/>
                </a:schemeClr>
              </a:gs>
              <a:gs pos="100000">
                <a:srgbClr val="FF3399"/>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0695F0-5561-468B-BE59-E48696F99B0F}"/>
              </a:ext>
            </a:extLst>
          </p:cNvPr>
          <p:cNvPicPr>
            <a:picLocks noChangeAspect="1"/>
          </p:cNvPicPr>
          <p:nvPr/>
        </p:nvPicPr>
        <p:blipFill>
          <a:blip r:embed="rId2"/>
          <a:stretch>
            <a:fillRect/>
          </a:stretch>
        </p:blipFill>
        <p:spPr>
          <a:xfrm>
            <a:off x="10608234" y="5416466"/>
            <a:ext cx="1583766" cy="1441534"/>
          </a:xfrm>
          <a:prstGeom prst="rect">
            <a:avLst/>
          </a:prstGeom>
        </p:spPr>
      </p:pic>
      <p:sp>
        <p:nvSpPr>
          <p:cNvPr id="2" name="TextBox 1">
            <a:extLst>
              <a:ext uri="{FF2B5EF4-FFF2-40B4-BE49-F238E27FC236}">
                <a16:creationId xmlns:a16="http://schemas.microsoft.com/office/drawing/2014/main" id="{5F647958-1248-416E-8522-2F29A7B3FC9B}"/>
              </a:ext>
            </a:extLst>
          </p:cNvPr>
          <p:cNvSpPr txBox="1"/>
          <p:nvPr/>
        </p:nvSpPr>
        <p:spPr>
          <a:xfrm>
            <a:off x="4174530" y="4600858"/>
            <a:ext cx="4447308" cy="1631216"/>
          </a:xfrm>
          <a:prstGeom prst="rect">
            <a:avLst/>
          </a:prstGeom>
          <a:noFill/>
        </p:spPr>
        <p:txBody>
          <a:bodyPr wrap="square" rtlCol="0">
            <a:spAutoFit/>
          </a:bodyPr>
          <a:lstStyle/>
          <a:p>
            <a:pPr algn="ctr"/>
            <a:r>
              <a:rPr lang="en-US" sz="2000" b="1" dirty="0">
                <a:solidFill>
                  <a:srgbClr val="FF3399"/>
                </a:solidFill>
              </a:rPr>
              <a:t>Saturday, October 5</a:t>
            </a:r>
            <a:r>
              <a:rPr lang="en-US" sz="2000" b="1" baseline="30000" dirty="0">
                <a:solidFill>
                  <a:srgbClr val="FF3399"/>
                </a:solidFill>
              </a:rPr>
              <a:t>th</a:t>
            </a:r>
            <a:r>
              <a:rPr lang="en-US" sz="2000" b="1" dirty="0">
                <a:solidFill>
                  <a:srgbClr val="FF3399"/>
                </a:solidFill>
              </a:rPr>
              <a:t>, 2024</a:t>
            </a:r>
          </a:p>
          <a:p>
            <a:pPr algn="ctr"/>
            <a:r>
              <a:rPr lang="en-US" sz="2000" dirty="0">
                <a:solidFill>
                  <a:srgbClr val="FF3399"/>
                </a:solidFill>
              </a:rPr>
              <a:t>12:30 PM</a:t>
            </a:r>
          </a:p>
          <a:p>
            <a:pPr algn="ctr"/>
            <a:r>
              <a:rPr lang="en-US" sz="2000" b="1" dirty="0">
                <a:solidFill>
                  <a:srgbClr val="FF3399"/>
                </a:solidFill>
              </a:rPr>
              <a:t>Lion Hills Vineyard </a:t>
            </a:r>
          </a:p>
          <a:p>
            <a:pPr algn="ctr"/>
            <a:r>
              <a:rPr lang="en-US" sz="2000" i="1" dirty="0">
                <a:solidFill>
                  <a:srgbClr val="FF3399"/>
                </a:solidFill>
              </a:rPr>
              <a:t>400 Murphy Industrial Blvd.</a:t>
            </a:r>
          </a:p>
          <a:p>
            <a:pPr algn="ctr"/>
            <a:r>
              <a:rPr lang="en-US" sz="2000" i="1" dirty="0">
                <a:solidFill>
                  <a:srgbClr val="FF3399"/>
                </a:solidFill>
              </a:rPr>
              <a:t>Bremen, Georgia</a:t>
            </a:r>
          </a:p>
        </p:txBody>
      </p:sp>
    </p:spTree>
    <p:extLst>
      <p:ext uri="{BB962C8B-B14F-4D97-AF65-F5344CB8AC3E}">
        <p14:creationId xmlns:p14="http://schemas.microsoft.com/office/powerpoint/2010/main" val="85513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0BCEF2-7F15-40FB-9519-845821790576}"/>
              </a:ext>
            </a:extLst>
          </p:cNvPr>
          <p:cNvSpPr txBox="1"/>
          <p:nvPr/>
        </p:nvSpPr>
        <p:spPr>
          <a:xfrm>
            <a:off x="0" y="264716"/>
            <a:ext cx="11565966" cy="5201424"/>
          </a:xfrm>
          <a:prstGeom prst="rect">
            <a:avLst/>
          </a:prstGeom>
          <a:noFill/>
        </p:spPr>
        <p:txBody>
          <a:bodyPr wrap="square" rtlCol="0">
            <a:spAutoFit/>
          </a:bodyPr>
          <a:lstStyle/>
          <a:p>
            <a:pPr algn="ctr"/>
            <a:r>
              <a:rPr lang="en-US" sz="4400" dirty="0">
                <a:solidFill>
                  <a:srgbClr val="FF3399"/>
                </a:solidFill>
                <a:latin typeface="Josefin sans" panose="00000500000000000000" pitchFamily="2" charset="0"/>
              </a:rPr>
              <a:t>WHO WE ARE</a:t>
            </a:r>
          </a:p>
          <a:p>
            <a:pPr algn="ctr"/>
            <a:endParaRPr lang="en-US" sz="2800" dirty="0">
              <a:solidFill>
                <a:srgbClr val="FF3399"/>
              </a:solidFill>
            </a:endParaRPr>
          </a:p>
          <a:p>
            <a:pPr lvl="1"/>
            <a:r>
              <a:rPr lang="en-US" sz="2000" b="1" i="1" dirty="0">
                <a:solidFill>
                  <a:srgbClr val="FF3399"/>
                </a:solidFill>
                <a:latin typeface="Forum" panose="02000000000000000000" pitchFamily="50" charset="0"/>
              </a:rPr>
              <a:t>Our Vision</a:t>
            </a:r>
          </a:p>
          <a:p>
            <a:pPr lvl="1"/>
            <a:r>
              <a:rPr lang="en-US" sz="2000" dirty="0">
                <a:latin typeface="Forum" panose="02000000000000000000" pitchFamily="50" charset="0"/>
              </a:rPr>
              <a:t>Our vision is to create a community that supports and uplifts those fighting breast cancer, because no one should have to fight alone.</a:t>
            </a:r>
            <a:endParaRPr lang="en-US" sz="2000" b="1" i="1" dirty="0">
              <a:solidFill>
                <a:srgbClr val="FF3399"/>
              </a:solidFill>
              <a:latin typeface="Forum" panose="02000000000000000000" pitchFamily="50" charset="0"/>
            </a:endParaRPr>
          </a:p>
          <a:p>
            <a:pPr lvl="1"/>
            <a:endParaRPr lang="en-US" sz="2000" b="1" i="1" dirty="0">
              <a:solidFill>
                <a:srgbClr val="FF3399"/>
              </a:solidFill>
              <a:latin typeface="Forum" panose="02000000000000000000" pitchFamily="50" charset="0"/>
            </a:endParaRPr>
          </a:p>
          <a:p>
            <a:pPr lvl="1"/>
            <a:r>
              <a:rPr lang="en-US" sz="2000" b="1" i="1" dirty="0">
                <a:solidFill>
                  <a:srgbClr val="FF3399"/>
                </a:solidFill>
                <a:latin typeface="Forum" panose="02000000000000000000" pitchFamily="50" charset="0"/>
              </a:rPr>
              <a:t>Our Mission</a:t>
            </a:r>
          </a:p>
          <a:p>
            <a:pPr lvl="1"/>
            <a:r>
              <a:rPr lang="en-US" sz="2000" dirty="0">
                <a:latin typeface="Forum" panose="02000000000000000000" pitchFamily="50" charset="0"/>
              </a:rPr>
              <a:t>We wish to give hope to those facing breast cancer and those walking the journey with them.</a:t>
            </a:r>
          </a:p>
          <a:p>
            <a:pPr lvl="1"/>
            <a:endParaRPr lang="en-US" sz="2000" dirty="0">
              <a:latin typeface="Forum" panose="02000000000000000000" pitchFamily="50" charset="0"/>
            </a:endParaRPr>
          </a:p>
          <a:p>
            <a:pPr lvl="1"/>
            <a:r>
              <a:rPr lang="en-US" sz="2000" b="1" i="1" dirty="0">
                <a:solidFill>
                  <a:srgbClr val="FF3399"/>
                </a:solidFill>
                <a:latin typeface="Forum" panose="02000000000000000000" pitchFamily="50" charset="0"/>
              </a:rPr>
              <a:t>Our Programs </a:t>
            </a:r>
          </a:p>
          <a:p>
            <a:pPr lvl="1"/>
            <a:r>
              <a:rPr lang="en-US" sz="2000" dirty="0">
                <a:latin typeface="Forum" panose="02000000000000000000" pitchFamily="50" charset="0"/>
              </a:rPr>
              <a:t>Hope for the Journey provides resources and programming to the West Georgia community through five main channels of support: financial assistance and resources, counseling, spiritual support, education (outreach and awareness), and peer support and knowledge through special programs and ongoing support groups. Our organization strives to empower those women and their loved ones as they walk the journey and continue to fight breast cancer.</a:t>
            </a:r>
            <a:endParaRPr lang="en-US" sz="3200" dirty="0">
              <a:solidFill>
                <a:srgbClr val="FF3399"/>
              </a:solidFill>
            </a:endParaRPr>
          </a:p>
        </p:txBody>
      </p:sp>
      <p:pic>
        <p:nvPicPr>
          <p:cNvPr id="6" name="Picture 5">
            <a:extLst>
              <a:ext uri="{FF2B5EF4-FFF2-40B4-BE49-F238E27FC236}">
                <a16:creationId xmlns:a16="http://schemas.microsoft.com/office/drawing/2014/main" id="{3E518BBE-9CCB-42FD-9889-8D4E96B39309}"/>
              </a:ext>
            </a:extLst>
          </p:cNvPr>
          <p:cNvPicPr>
            <a:picLocks noChangeAspect="1"/>
          </p:cNvPicPr>
          <p:nvPr/>
        </p:nvPicPr>
        <p:blipFill>
          <a:blip r:embed="rId3"/>
          <a:stretch>
            <a:fillRect/>
          </a:stretch>
        </p:blipFill>
        <p:spPr>
          <a:xfrm>
            <a:off x="10608234" y="5416466"/>
            <a:ext cx="1583766" cy="1441534"/>
          </a:xfrm>
          <a:prstGeom prst="rect">
            <a:avLst/>
          </a:prstGeom>
        </p:spPr>
      </p:pic>
    </p:spTree>
    <p:extLst>
      <p:ext uri="{BB962C8B-B14F-4D97-AF65-F5344CB8AC3E}">
        <p14:creationId xmlns:p14="http://schemas.microsoft.com/office/powerpoint/2010/main" val="62062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0BCEF2-7F15-40FB-9519-845821790576}"/>
              </a:ext>
            </a:extLst>
          </p:cNvPr>
          <p:cNvSpPr txBox="1"/>
          <p:nvPr/>
        </p:nvSpPr>
        <p:spPr>
          <a:xfrm>
            <a:off x="209176" y="719666"/>
            <a:ext cx="11565966" cy="2400657"/>
          </a:xfrm>
          <a:prstGeom prst="rect">
            <a:avLst/>
          </a:prstGeom>
          <a:noFill/>
        </p:spPr>
        <p:txBody>
          <a:bodyPr wrap="square" rtlCol="0">
            <a:spAutoFit/>
          </a:bodyPr>
          <a:lstStyle/>
          <a:p>
            <a:pPr algn="ctr"/>
            <a:r>
              <a:rPr lang="en-US" sz="4400" dirty="0">
                <a:solidFill>
                  <a:schemeClr val="bg1"/>
                </a:solidFill>
                <a:latin typeface="Josefin sans" panose="00000500000000000000" pitchFamily="2" charset="0"/>
              </a:rPr>
              <a:t>WHAT’S NEXT?</a:t>
            </a:r>
          </a:p>
          <a:p>
            <a:pPr algn="ctr"/>
            <a:endParaRPr lang="en-US" sz="2000" b="1" dirty="0">
              <a:solidFill>
                <a:schemeClr val="bg1"/>
              </a:solidFill>
            </a:endParaRPr>
          </a:p>
          <a:p>
            <a:pPr algn="ctr"/>
            <a:endParaRPr lang="en-US" sz="2000" b="1" dirty="0">
              <a:solidFill>
                <a:schemeClr val="bg1"/>
              </a:solidFill>
            </a:endParaRPr>
          </a:p>
          <a:p>
            <a:pPr algn="ctr"/>
            <a:r>
              <a:rPr lang="en-US" sz="4800" dirty="0">
                <a:solidFill>
                  <a:schemeClr val="bg1"/>
                </a:solidFill>
                <a:latin typeface="Forum" panose="02000000000000000000" pitchFamily="50" charset="0"/>
              </a:rPr>
              <a:t>We are gearing up to do it all again!  </a:t>
            </a:r>
            <a:endParaRPr lang="en-US" sz="4800" b="1" dirty="0">
              <a:solidFill>
                <a:schemeClr val="bg1"/>
              </a:solidFill>
              <a:latin typeface="Forum" panose="02000000000000000000" pitchFamily="50" charset="0"/>
            </a:endParaRPr>
          </a:p>
          <a:p>
            <a:pPr algn="ctr"/>
            <a:endParaRPr lang="en-US" b="1" dirty="0"/>
          </a:p>
        </p:txBody>
      </p:sp>
      <p:graphicFrame>
        <p:nvGraphicFramePr>
          <p:cNvPr id="6" name="Diagram 5">
            <a:extLst>
              <a:ext uri="{FF2B5EF4-FFF2-40B4-BE49-F238E27FC236}">
                <a16:creationId xmlns:a16="http://schemas.microsoft.com/office/drawing/2014/main" id="{87602E3F-8343-44DC-A830-726F16E55FBF}"/>
              </a:ext>
            </a:extLst>
          </p:cNvPr>
          <p:cNvGraphicFramePr/>
          <p:nvPr>
            <p:extLst>
              <p:ext uri="{D42A27DB-BD31-4B8C-83A1-F6EECF244321}">
                <p14:modId xmlns:p14="http://schemas.microsoft.com/office/powerpoint/2010/main" val="2053543304"/>
              </p:ext>
            </p:extLst>
          </p:nvPr>
        </p:nvGraphicFramePr>
        <p:xfrm>
          <a:off x="416858" y="2504209"/>
          <a:ext cx="11613776" cy="481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325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red dress&#10;&#10;Description automatically generated">
            <a:extLst>
              <a:ext uri="{FF2B5EF4-FFF2-40B4-BE49-F238E27FC236}">
                <a16:creationId xmlns:a16="http://schemas.microsoft.com/office/drawing/2014/main" id="{17CD9E3E-26D8-3465-54FB-30912B4D3371}"/>
              </a:ext>
            </a:extLst>
          </p:cNvPr>
          <p:cNvPicPr>
            <a:picLocks noChangeAspect="1"/>
          </p:cNvPicPr>
          <p:nvPr/>
        </p:nvPicPr>
        <p:blipFill rotWithShape="1">
          <a:blip r:embed="rId2">
            <a:extLst>
              <a:ext uri="{28A0092B-C50C-407E-A947-70E740481C1C}">
                <a14:useLocalDpi xmlns:a14="http://schemas.microsoft.com/office/drawing/2010/main" val="0"/>
              </a:ext>
            </a:extLst>
          </a:blip>
          <a:srcRect r="-3" b="16926"/>
          <a:stretch/>
        </p:blipFill>
        <p:spPr>
          <a:xfrm>
            <a:off x="7967351" y="-1"/>
            <a:ext cx="4224651" cy="3346705"/>
          </a:xfrm>
          <a:custGeom>
            <a:avLst/>
            <a:gdLst/>
            <a:ahLst/>
            <a:cxnLst/>
            <a:rect l="l" t="t" r="r" b="b"/>
            <a:pathLst>
              <a:path w="4224651" h="3346705">
                <a:moveTo>
                  <a:pt x="1549963" y="0"/>
                </a:moveTo>
                <a:lnTo>
                  <a:pt x="1555540" y="0"/>
                </a:lnTo>
                <a:lnTo>
                  <a:pt x="2621768" y="0"/>
                </a:lnTo>
                <a:lnTo>
                  <a:pt x="4224651" y="0"/>
                </a:lnTo>
                <a:lnTo>
                  <a:pt x="4224651" y="3346705"/>
                </a:lnTo>
                <a:lnTo>
                  <a:pt x="0" y="3346705"/>
                </a:lnTo>
                <a:close/>
              </a:path>
            </a:pathLst>
          </a:custGeom>
        </p:spPr>
      </p:pic>
      <p:pic>
        <p:nvPicPr>
          <p:cNvPr id="7" name="Picture 6" descr="A person speaking into a microphone&#10;&#10;Description automatically generated with medium confidence">
            <a:extLst>
              <a:ext uri="{FF2B5EF4-FFF2-40B4-BE49-F238E27FC236}">
                <a16:creationId xmlns:a16="http://schemas.microsoft.com/office/drawing/2014/main" id="{62F0EFF3-8BF0-FDE0-17AA-EF05BBF0D018}"/>
              </a:ext>
            </a:extLst>
          </p:cNvPr>
          <p:cNvPicPr>
            <a:picLocks noChangeAspect="1"/>
          </p:cNvPicPr>
          <p:nvPr/>
        </p:nvPicPr>
        <p:blipFill rotWithShape="1">
          <a:blip r:embed="rId3">
            <a:extLst>
              <a:ext uri="{28A0092B-C50C-407E-A947-70E740481C1C}">
                <a14:useLocalDpi xmlns:a14="http://schemas.microsoft.com/office/drawing/2010/main" val="0"/>
              </a:ext>
            </a:extLst>
          </a:blip>
          <a:srcRect l="16459" t="1532" r="-16461" b="26013"/>
          <a:stretch/>
        </p:blipFill>
        <p:spPr>
          <a:xfrm>
            <a:off x="4493434" y="243"/>
            <a:ext cx="7698564" cy="3346705"/>
          </a:xfrm>
          <a:custGeom>
            <a:avLst/>
            <a:gdLst/>
            <a:ahLst/>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p:spPr>
      </p:pic>
      <p:pic>
        <p:nvPicPr>
          <p:cNvPr id="13" name="Picture 12" descr="A group of women holding a sign&#10;&#10;Description automatically generated with low confidence">
            <a:extLst>
              <a:ext uri="{FF2B5EF4-FFF2-40B4-BE49-F238E27FC236}">
                <a16:creationId xmlns:a16="http://schemas.microsoft.com/office/drawing/2014/main" id="{F771CD8D-96FD-D9C7-C697-DA306744232E}"/>
              </a:ext>
            </a:extLst>
          </p:cNvPr>
          <p:cNvPicPr>
            <a:picLocks noChangeAspect="1"/>
          </p:cNvPicPr>
          <p:nvPr/>
        </p:nvPicPr>
        <p:blipFill rotWithShape="1">
          <a:blip r:embed="rId4">
            <a:extLst>
              <a:ext uri="{28A0092B-C50C-407E-A947-70E740481C1C}">
                <a14:useLocalDpi xmlns:a14="http://schemas.microsoft.com/office/drawing/2010/main" val="0"/>
              </a:ext>
            </a:extLst>
          </a:blip>
          <a:srcRect l="9583" r="4661" b="26625"/>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person holding a guitar and smiling for the camera&#10;&#10;Description automatically generated with low confidence">
            <a:extLst>
              <a:ext uri="{FF2B5EF4-FFF2-40B4-BE49-F238E27FC236}">
                <a16:creationId xmlns:a16="http://schemas.microsoft.com/office/drawing/2014/main" id="{D0AB27DF-AD3E-05E6-763E-E5B63A3EB2B3}"/>
              </a:ext>
            </a:extLst>
          </p:cNvPr>
          <p:cNvPicPr>
            <a:picLocks noChangeAspect="1"/>
          </p:cNvPicPr>
          <p:nvPr/>
        </p:nvPicPr>
        <p:blipFill rotWithShape="1">
          <a:blip r:embed="rId5">
            <a:extLst>
              <a:ext uri="{28A0092B-C50C-407E-A947-70E740481C1C}">
                <a14:useLocalDpi xmlns:a14="http://schemas.microsoft.com/office/drawing/2010/main" val="0"/>
              </a:ext>
            </a:extLst>
          </a:blip>
          <a:srcRect l="4800" t="3740" r="6592" b="20212"/>
          <a:stretch/>
        </p:blipFill>
        <p:spPr>
          <a:xfrm>
            <a:off x="6350090"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5" name="Picture 4" descr="A picture containing person, clothing, human face, fashion accessory&#10;&#10;Description automatically generated">
            <a:extLst>
              <a:ext uri="{FF2B5EF4-FFF2-40B4-BE49-F238E27FC236}">
                <a16:creationId xmlns:a16="http://schemas.microsoft.com/office/drawing/2014/main" id="{A176A532-9B2E-80FB-7E6A-B8C0656B27FD}"/>
              </a:ext>
            </a:extLst>
          </p:cNvPr>
          <p:cNvPicPr>
            <a:picLocks noChangeAspect="1"/>
          </p:cNvPicPr>
          <p:nvPr/>
        </p:nvPicPr>
        <p:blipFill rotWithShape="1">
          <a:blip r:embed="rId6">
            <a:extLst>
              <a:ext uri="{28A0092B-C50C-407E-A947-70E740481C1C}">
                <a14:useLocalDpi xmlns:a14="http://schemas.microsoft.com/office/drawing/2010/main" val="0"/>
              </a:ext>
            </a:extLst>
          </a:blip>
          <a:srcRect t="6918" r="3" b="19276"/>
          <a:stretch/>
        </p:blipFill>
        <p:spPr>
          <a:xfrm>
            <a:off x="2861892" y="3511296"/>
            <a:ext cx="4836673" cy="3346705"/>
          </a:xfrm>
          <a:custGeom>
            <a:avLst/>
            <a:gdLst/>
            <a:ahLst/>
            <a:cxnLst/>
            <a:rect l="l" t="t" r="r" b="b"/>
            <a:pathLst>
              <a:path w="4836673" h="3346705">
                <a:moveTo>
                  <a:pt x="1549963" y="0"/>
                </a:moveTo>
                <a:lnTo>
                  <a:pt x="4836673" y="0"/>
                </a:lnTo>
                <a:lnTo>
                  <a:pt x="3286710" y="3346705"/>
                </a:lnTo>
                <a:lnTo>
                  <a:pt x="3281133" y="3346705"/>
                </a:lnTo>
                <a:lnTo>
                  <a:pt x="2214905" y="3346705"/>
                </a:lnTo>
                <a:lnTo>
                  <a:pt x="0" y="3346705"/>
                </a:lnTo>
                <a:close/>
              </a:path>
            </a:pathLst>
          </a:custGeom>
        </p:spPr>
      </p:pic>
      <p:pic>
        <p:nvPicPr>
          <p:cNvPr id="11" name="Picture 10" descr="A picture containing person, clothing, indoor, furniture&#10;&#10;Description automatically generated">
            <a:extLst>
              <a:ext uri="{FF2B5EF4-FFF2-40B4-BE49-F238E27FC236}">
                <a16:creationId xmlns:a16="http://schemas.microsoft.com/office/drawing/2014/main" id="{5FC393FA-D026-7F05-BD62-D12480973A8B}"/>
              </a:ext>
            </a:extLst>
          </p:cNvPr>
          <p:cNvPicPr>
            <a:picLocks noChangeAspect="1"/>
          </p:cNvPicPr>
          <p:nvPr/>
        </p:nvPicPr>
        <p:blipFill rotWithShape="1">
          <a:blip r:embed="rId7">
            <a:extLst>
              <a:ext uri="{28A0092B-C50C-407E-A947-70E740481C1C}">
                <a14:useLocalDpi xmlns:a14="http://schemas.microsoft.com/office/drawing/2010/main" val="0"/>
              </a:ext>
            </a:extLst>
          </a:blip>
          <a:srcRect l="15942" t="16384" r="219" b="39167"/>
          <a:stretch/>
        </p:blipFill>
        <p:spPr>
          <a:xfrm>
            <a:off x="-3" y="3511295"/>
            <a:ext cx="4213642" cy="3346705"/>
          </a:xfrm>
          <a:custGeom>
            <a:avLst/>
            <a:gdLst/>
            <a:ahLst/>
            <a:cxnLst/>
            <a:rect l="l" t="t" r="r" b="b"/>
            <a:pathLst>
              <a:path w="4213642" h="3346705">
                <a:moveTo>
                  <a:pt x="0" y="0"/>
                </a:moveTo>
                <a:lnTo>
                  <a:pt x="4213642" y="0"/>
                </a:lnTo>
                <a:lnTo>
                  <a:pt x="2663679" y="3346705"/>
                </a:lnTo>
                <a:lnTo>
                  <a:pt x="2658102" y="3346705"/>
                </a:lnTo>
                <a:lnTo>
                  <a:pt x="1591874" y="3346705"/>
                </a:lnTo>
                <a:lnTo>
                  <a:pt x="0" y="3346705"/>
                </a:lnTo>
                <a:close/>
              </a:path>
            </a:pathLst>
          </a:custGeom>
        </p:spPr>
      </p:pic>
    </p:spTree>
    <p:extLst>
      <p:ext uri="{BB962C8B-B14F-4D97-AF65-F5344CB8AC3E}">
        <p14:creationId xmlns:p14="http://schemas.microsoft.com/office/powerpoint/2010/main" val="82977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B0D18423-24F2-4EBC-81CD-9F293FD03CB0}"/>
              </a:ext>
            </a:extLst>
          </p:cNvPr>
          <p:cNvSpPr/>
          <p:nvPr/>
        </p:nvSpPr>
        <p:spPr>
          <a:xfrm>
            <a:off x="810490" y="2431765"/>
            <a:ext cx="10754591" cy="3320031"/>
          </a:xfrm>
          <a:prstGeom prst="rect">
            <a:avLst/>
          </a:prstGeom>
        </p:spPr>
        <p:txBody>
          <a:bodyPr vert="horz" lIns="91440" tIns="45720" rIns="91440" bIns="45720" rtlCol="0" anchor="ctr">
            <a:normAutofit/>
          </a:bodyPr>
          <a:lstStyle/>
          <a:p>
            <a:pPr algn="ctr">
              <a:lnSpc>
                <a:spcPct val="90000"/>
              </a:lnSpc>
              <a:spcAft>
                <a:spcPts val="600"/>
              </a:spcAft>
            </a:pPr>
            <a:r>
              <a:rPr lang="en-US" sz="3600" dirty="0">
                <a:solidFill>
                  <a:srgbClr val="FF3399"/>
                </a:solidFill>
              </a:rPr>
              <a:t>“Festivals promote diversity, they bring neighbors into dialogue, they increase creativity, they offer opportunities for civic pride, they improve our general psychological well-being.” </a:t>
            </a:r>
          </a:p>
          <a:p>
            <a:pPr algn="ctr">
              <a:lnSpc>
                <a:spcPct val="90000"/>
              </a:lnSpc>
              <a:spcAft>
                <a:spcPts val="600"/>
              </a:spcAft>
            </a:pPr>
            <a:endParaRPr lang="en-US" sz="3600" dirty="0">
              <a:solidFill>
                <a:srgbClr val="FF3399"/>
              </a:solidFill>
            </a:endParaRPr>
          </a:p>
          <a:p>
            <a:pPr algn="ctr">
              <a:lnSpc>
                <a:spcPct val="90000"/>
              </a:lnSpc>
              <a:spcAft>
                <a:spcPts val="600"/>
              </a:spcAft>
            </a:pPr>
            <a:r>
              <a:rPr lang="en-US" sz="3600" dirty="0">
                <a:solidFill>
                  <a:srgbClr val="FF3399"/>
                </a:solidFill>
              </a:rPr>
              <a:t>– </a:t>
            </a:r>
            <a:r>
              <a:rPr lang="en-US" sz="3600" i="1" dirty="0">
                <a:solidFill>
                  <a:srgbClr val="FF3399"/>
                </a:solidFill>
              </a:rPr>
              <a:t>David Binder</a:t>
            </a:r>
          </a:p>
        </p:txBody>
      </p:sp>
      <p:sp>
        <p:nvSpPr>
          <p:cNvPr id="11" name="Freeform: Shape 1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85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7FD-7A81-4BD1-ADF3-98973F45110D}"/>
              </a:ext>
            </a:extLst>
          </p:cNvPr>
          <p:cNvSpPr/>
          <p:nvPr/>
        </p:nvSpPr>
        <p:spPr>
          <a:xfrm>
            <a:off x="990600" y="644236"/>
            <a:ext cx="1354217" cy="4613563"/>
          </a:xfrm>
          <a:prstGeom prst="rect">
            <a:avLst/>
          </a:prstGeom>
        </p:spPr>
        <p:txBody>
          <a:bodyPr vert="vert270" wrap="square">
            <a:spAutoFit/>
          </a:bodyPr>
          <a:lstStyle/>
          <a:p>
            <a:r>
              <a:rPr lang="en-US" sz="4400" b="1" dirty="0">
                <a:solidFill>
                  <a:srgbClr val="FF3399"/>
                </a:solidFill>
                <a:latin typeface="Arial Black" panose="020B0A04020102020204" pitchFamily="34" charset="0"/>
              </a:rPr>
              <a:t>PRESENTING</a:t>
            </a:r>
          </a:p>
          <a:p>
            <a:r>
              <a:rPr lang="en-US" sz="3200" b="1" dirty="0">
                <a:solidFill>
                  <a:schemeClr val="bg2">
                    <a:lumMod val="50000"/>
                  </a:schemeClr>
                </a:solidFill>
              </a:rPr>
              <a:t>SPONSOR</a:t>
            </a:r>
          </a:p>
        </p:txBody>
      </p:sp>
      <p:sp>
        <p:nvSpPr>
          <p:cNvPr id="3" name="Oval 2">
            <a:extLst>
              <a:ext uri="{FF2B5EF4-FFF2-40B4-BE49-F238E27FC236}">
                <a16:creationId xmlns:a16="http://schemas.microsoft.com/office/drawing/2014/main" id="{5C025BB8-8813-4E53-BBCA-1F734FC5DE63}"/>
              </a:ext>
            </a:extLst>
          </p:cNvPr>
          <p:cNvSpPr/>
          <p:nvPr/>
        </p:nvSpPr>
        <p:spPr>
          <a:xfrm>
            <a:off x="1073696" y="5424056"/>
            <a:ext cx="1194921" cy="881932"/>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b="1" dirty="0"/>
              <a:t>P</a:t>
            </a:r>
          </a:p>
        </p:txBody>
      </p:sp>
      <p:sp>
        <p:nvSpPr>
          <p:cNvPr id="4" name="TextBox 3">
            <a:extLst>
              <a:ext uri="{FF2B5EF4-FFF2-40B4-BE49-F238E27FC236}">
                <a16:creationId xmlns:a16="http://schemas.microsoft.com/office/drawing/2014/main" id="{9E6F123D-BC56-4692-8CA6-D4D2316381CE}"/>
              </a:ext>
            </a:extLst>
          </p:cNvPr>
          <p:cNvSpPr txBox="1"/>
          <p:nvPr/>
        </p:nvSpPr>
        <p:spPr>
          <a:xfrm>
            <a:off x="2541181" y="0"/>
            <a:ext cx="4483073" cy="1692771"/>
          </a:xfrm>
          <a:prstGeom prst="rect">
            <a:avLst/>
          </a:prstGeom>
          <a:noFill/>
        </p:spPr>
        <p:txBody>
          <a:bodyPr wrap="square" rtlCol="0">
            <a:spAutoFit/>
          </a:bodyPr>
          <a:lstStyle/>
          <a:p>
            <a:r>
              <a:rPr lang="en-US" sz="4000" dirty="0">
                <a:solidFill>
                  <a:srgbClr val="FF3399"/>
                </a:solidFill>
                <a:latin typeface="Arial Black" panose="020B0A04020102020204" pitchFamily="34" charset="0"/>
              </a:rPr>
              <a:t>Co-host &amp; Partner</a:t>
            </a:r>
          </a:p>
          <a:p>
            <a:r>
              <a:rPr lang="en-US" sz="2400" dirty="0">
                <a:solidFill>
                  <a:schemeClr val="bg2">
                    <a:lumMod val="50000"/>
                  </a:schemeClr>
                </a:solidFill>
              </a:rPr>
              <a:t>$2,500 Sponsorship</a:t>
            </a:r>
          </a:p>
        </p:txBody>
      </p:sp>
      <p:sp>
        <p:nvSpPr>
          <p:cNvPr id="5" name="Rectangle 4">
            <a:extLst>
              <a:ext uri="{FF2B5EF4-FFF2-40B4-BE49-F238E27FC236}">
                <a16:creationId xmlns:a16="http://schemas.microsoft.com/office/drawing/2014/main" id="{2A2E130E-0342-4901-A15A-EF32A00D504D}"/>
              </a:ext>
            </a:extLst>
          </p:cNvPr>
          <p:cNvSpPr/>
          <p:nvPr/>
        </p:nvSpPr>
        <p:spPr>
          <a:xfrm>
            <a:off x="7024254" y="248730"/>
            <a:ext cx="4644737" cy="1033301"/>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Josefin sans" panose="00000500000000000000" pitchFamily="2" charset="0"/>
              </a:rPr>
              <a:t>Benefits</a:t>
            </a:r>
          </a:p>
        </p:txBody>
      </p:sp>
      <p:sp>
        <p:nvSpPr>
          <p:cNvPr id="6" name="TextBox 5">
            <a:extLst>
              <a:ext uri="{FF2B5EF4-FFF2-40B4-BE49-F238E27FC236}">
                <a16:creationId xmlns:a16="http://schemas.microsoft.com/office/drawing/2014/main" id="{E80134A4-5D0B-45F3-87BE-256273C47BDF}"/>
              </a:ext>
            </a:extLst>
          </p:cNvPr>
          <p:cNvSpPr txBox="1"/>
          <p:nvPr/>
        </p:nvSpPr>
        <p:spPr>
          <a:xfrm>
            <a:off x="2541181" y="1625798"/>
            <a:ext cx="4483073" cy="3293209"/>
          </a:xfrm>
          <a:prstGeom prst="rect">
            <a:avLst/>
          </a:prstGeom>
          <a:noFill/>
        </p:spPr>
        <p:txBody>
          <a:bodyPr wrap="square" rtlCol="0">
            <a:spAutoFit/>
          </a:bodyPr>
          <a:lstStyle/>
          <a:p>
            <a:r>
              <a:rPr lang="en-US" dirty="0"/>
              <a:t>Serving as a co-host of the luncheon, you will be recognized as an official presenter of the 2024 Luncheon in Pink.</a:t>
            </a:r>
          </a:p>
          <a:p>
            <a:endParaRPr lang="en-US" sz="1400" dirty="0"/>
          </a:p>
          <a:p>
            <a:r>
              <a:rPr lang="en-US" dirty="0"/>
              <a:t>Your name/logo will be prominently featured in all event promotions. Your partnership ensures the support of women in our community for this year and the year ahead!</a:t>
            </a:r>
          </a:p>
          <a:p>
            <a:endParaRPr lang="en-US" sz="1400" dirty="0"/>
          </a:p>
          <a:p>
            <a:r>
              <a:rPr lang="en-US" dirty="0"/>
              <a:t>Aside from being recognized as a presenting sponsor of this signature event, you’ll receive an array of sponsorship benefits.</a:t>
            </a:r>
          </a:p>
        </p:txBody>
      </p:sp>
      <p:sp>
        <p:nvSpPr>
          <p:cNvPr id="7" name="Rectangle 6">
            <a:extLst>
              <a:ext uri="{FF2B5EF4-FFF2-40B4-BE49-F238E27FC236}">
                <a16:creationId xmlns:a16="http://schemas.microsoft.com/office/drawing/2014/main" id="{1F0467AE-5FAA-4D9A-BCC6-89A2010554E5}"/>
              </a:ext>
            </a:extLst>
          </p:cNvPr>
          <p:cNvSpPr/>
          <p:nvPr/>
        </p:nvSpPr>
        <p:spPr>
          <a:xfrm>
            <a:off x="7024254" y="1353273"/>
            <a:ext cx="4644737" cy="4893647"/>
          </a:xfrm>
          <a:prstGeom prst="rect">
            <a:avLst/>
          </a:prstGeom>
        </p:spPr>
        <p:txBody>
          <a:bodyPr wrap="square">
            <a:spAutoFit/>
          </a:bodyPr>
          <a:lstStyle/>
          <a:p>
            <a:pPr marL="285750" indent="-285750">
              <a:spcAft>
                <a:spcPts val="600"/>
              </a:spcAft>
              <a:buFont typeface="Wingdings" panose="05000000000000000000" pitchFamily="2" charset="2"/>
              <a:buChar char="v"/>
            </a:pPr>
            <a:r>
              <a:rPr lang="en-US" sz="1600" dirty="0"/>
              <a:t>Recognition as the Presenting Sponsor and Event Co-Host for the 2024 Luncheon in Pink</a:t>
            </a:r>
          </a:p>
          <a:p>
            <a:pPr marL="285750" indent="-285750">
              <a:spcAft>
                <a:spcPts val="600"/>
              </a:spcAft>
              <a:buFont typeface="Wingdings" panose="05000000000000000000" pitchFamily="2" charset="2"/>
              <a:buChar char="v"/>
            </a:pPr>
            <a:r>
              <a:rPr lang="en-US" sz="1600" dirty="0"/>
              <a:t>Your name/logo prominently displayed during the event</a:t>
            </a:r>
          </a:p>
          <a:p>
            <a:pPr marL="285750" indent="-285750">
              <a:spcAft>
                <a:spcPts val="600"/>
              </a:spcAft>
              <a:buFont typeface="Wingdings" panose="05000000000000000000" pitchFamily="2" charset="2"/>
              <a:buChar char="v"/>
            </a:pPr>
            <a:r>
              <a:rPr lang="en-US" sz="1600" dirty="0"/>
              <a:t>Your name/logo prominently displayed on the 2023 Luncheon in Pink promotional materials </a:t>
            </a:r>
          </a:p>
          <a:p>
            <a:pPr marL="285750" indent="-285750">
              <a:spcAft>
                <a:spcPts val="600"/>
              </a:spcAft>
              <a:buFont typeface="Wingdings" panose="05000000000000000000" pitchFamily="2" charset="2"/>
              <a:buChar char="v"/>
            </a:pPr>
            <a:r>
              <a:rPr lang="en-US" sz="1600" dirty="0"/>
              <a:t>Your name/logo co-branded on all event emails</a:t>
            </a:r>
          </a:p>
          <a:p>
            <a:pPr marL="285750" indent="-285750">
              <a:spcAft>
                <a:spcPts val="600"/>
              </a:spcAft>
              <a:buFont typeface="Wingdings" panose="05000000000000000000" pitchFamily="2" charset="2"/>
              <a:buChar char="v"/>
            </a:pPr>
            <a:r>
              <a:rPr lang="en-US" sz="1600" dirty="0"/>
              <a:t>Recognition as the Presenting Sponsor on Hope for the Journey’s social media platforms and website</a:t>
            </a:r>
          </a:p>
          <a:p>
            <a:pPr marL="285750" indent="-285750">
              <a:spcAft>
                <a:spcPts val="600"/>
              </a:spcAft>
              <a:buFont typeface="Wingdings" panose="05000000000000000000" pitchFamily="2" charset="2"/>
              <a:buChar char="v"/>
            </a:pPr>
            <a:r>
              <a:rPr lang="en-US" sz="1600" dirty="0"/>
              <a:t>Full page color ad or message in the digital event program </a:t>
            </a:r>
          </a:p>
          <a:p>
            <a:pPr marL="285750" indent="-285750">
              <a:spcAft>
                <a:spcPts val="600"/>
              </a:spcAft>
              <a:buFont typeface="Wingdings" panose="05000000000000000000" pitchFamily="2" charset="2"/>
              <a:buChar char="v"/>
            </a:pPr>
            <a:r>
              <a:rPr lang="en-US" sz="1600" dirty="0"/>
              <a:t>Your name/logo to be recognized as event presenting sponsor in all media releases </a:t>
            </a:r>
          </a:p>
          <a:p>
            <a:pPr marL="285750" indent="-285750">
              <a:spcAft>
                <a:spcPts val="600"/>
              </a:spcAft>
              <a:buFont typeface="Wingdings" panose="05000000000000000000" pitchFamily="2" charset="2"/>
              <a:buChar char="v"/>
            </a:pPr>
            <a:r>
              <a:rPr lang="en-US" sz="1600" dirty="0"/>
              <a:t>Opportunity to provide a video (3-5 minutes) to be shown during luncheon </a:t>
            </a:r>
          </a:p>
          <a:p>
            <a:pPr marL="285750" indent="-285750">
              <a:spcAft>
                <a:spcPts val="600"/>
              </a:spcAft>
              <a:buFont typeface="Wingdings" panose="05000000000000000000" pitchFamily="2" charset="2"/>
              <a:buChar char="v"/>
            </a:pPr>
            <a:r>
              <a:rPr lang="en-US" sz="1600" dirty="0"/>
              <a:t>8 VIP tickets </a:t>
            </a:r>
          </a:p>
        </p:txBody>
      </p:sp>
    </p:spTree>
    <p:extLst>
      <p:ext uri="{BB962C8B-B14F-4D97-AF65-F5344CB8AC3E}">
        <p14:creationId xmlns:p14="http://schemas.microsoft.com/office/powerpoint/2010/main" val="331390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7FD-7A81-4BD1-ADF3-98973F45110D}"/>
              </a:ext>
            </a:extLst>
          </p:cNvPr>
          <p:cNvSpPr/>
          <p:nvPr/>
        </p:nvSpPr>
        <p:spPr>
          <a:xfrm>
            <a:off x="990600" y="644236"/>
            <a:ext cx="1354217" cy="4613563"/>
          </a:xfrm>
          <a:prstGeom prst="rect">
            <a:avLst/>
          </a:prstGeom>
        </p:spPr>
        <p:txBody>
          <a:bodyPr vert="vert270" wrap="square">
            <a:spAutoFit/>
          </a:bodyPr>
          <a:lstStyle/>
          <a:p>
            <a:r>
              <a:rPr lang="en-US" sz="4400" b="1" dirty="0">
                <a:solidFill>
                  <a:srgbClr val="FF9900"/>
                </a:solidFill>
                <a:latin typeface="Arial Black" panose="020B0A04020102020204" pitchFamily="34" charset="0"/>
              </a:rPr>
              <a:t>INSPIRING</a:t>
            </a:r>
          </a:p>
          <a:p>
            <a:r>
              <a:rPr lang="en-US" sz="3200" b="1" dirty="0">
                <a:solidFill>
                  <a:schemeClr val="bg2">
                    <a:lumMod val="50000"/>
                  </a:schemeClr>
                </a:solidFill>
              </a:rPr>
              <a:t>SPONSOR</a:t>
            </a:r>
          </a:p>
        </p:txBody>
      </p:sp>
      <p:sp>
        <p:nvSpPr>
          <p:cNvPr id="3" name="Oval 2">
            <a:extLst>
              <a:ext uri="{FF2B5EF4-FFF2-40B4-BE49-F238E27FC236}">
                <a16:creationId xmlns:a16="http://schemas.microsoft.com/office/drawing/2014/main" id="{5C025BB8-8813-4E53-BBCA-1F734FC5DE63}"/>
              </a:ext>
            </a:extLst>
          </p:cNvPr>
          <p:cNvSpPr/>
          <p:nvPr/>
        </p:nvSpPr>
        <p:spPr>
          <a:xfrm>
            <a:off x="1073696" y="5424056"/>
            <a:ext cx="1194921" cy="88193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b="1" dirty="0"/>
              <a:t>I</a:t>
            </a:r>
          </a:p>
        </p:txBody>
      </p:sp>
      <p:sp>
        <p:nvSpPr>
          <p:cNvPr id="4" name="TextBox 3">
            <a:extLst>
              <a:ext uri="{FF2B5EF4-FFF2-40B4-BE49-F238E27FC236}">
                <a16:creationId xmlns:a16="http://schemas.microsoft.com/office/drawing/2014/main" id="{9E6F123D-BC56-4692-8CA6-D4D2316381CE}"/>
              </a:ext>
            </a:extLst>
          </p:cNvPr>
          <p:cNvSpPr txBox="1"/>
          <p:nvPr/>
        </p:nvSpPr>
        <p:spPr>
          <a:xfrm>
            <a:off x="2954415" y="0"/>
            <a:ext cx="4069839" cy="1692771"/>
          </a:xfrm>
          <a:prstGeom prst="rect">
            <a:avLst/>
          </a:prstGeom>
          <a:noFill/>
        </p:spPr>
        <p:txBody>
          <a:bodyPr wrap="square" rtlCol="0">
            <a:spAutoFit/>
          </a:bodyPr>
          <a:lstStyle/>
          <a:p>
            <a:r>
              <a:rPr lang="en-US" sz="4000" dirty="0">
                <a:solidFill>
                  <a:srgbClr val="FF9900"/>
                </a:solidFill>
                <a:latin typeface="Arial Black" panose="020B0A04020102020204" pitchFamily="34" charset="0"/>
              </a:rPr>
              <a:t>Leave a </a:t>
            </a:r>
          </a:p>
          <a:p>
            <a:r>
              <a:rPr lang="en-US" sz="4000" dirty="0">
                <a:solidFill>
                  <a:srgbClr val="FF9900"/>
                </a:solidFill>
                <a:latin typeface="Arial Black" panose="020B0A04020102020204" pitchFamily="34" charset="0"/>
              </a:rPr>
              <a:t>Mark</a:t>
            </a:r>
          </a:p>
          <a:p>
            <a:r>
              <a:rPr lang="en-US" sz="2400" dirty="0">
                <a:solidFill>
                  <a:schemeClr val="bg2">
                    <a:lumMod val="50000"/>
                  </a:schemeClr>
                </a:solidFill>
              </a:rPr>
              <a:t>$1,500 Sponsorship</a:t>
            </a:r>
          </a:p>
        </p:txBody>
      </p:sp>
      <p:sp>
        <p:nvSpPr>
          <p:cNvPr id="5" name="Rectangle 4">
            <a:extLst>
              <a:ext uri="{FF2B5EF4-FFF2-40B4-BE49-F238E27FC236}">
                <a16:creationId xmlns:a16="http://schemas.microsoft.com/office/drawing/2014/main" id="{2A2E130E-0342-4901-A15A-EF32A00D504D}"/>
              </a:ext>
            </a:extLst>
          </p:cNvPr>
          <p:cNvSpPr/>
          <p:nvPr/>
        </p:nvSpPr>
        <p:spPr>
          <a:xfrm>
            <a:off x="7024254" y="248730"/>
            <a:ext cx="4644737" cy="103330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Josefin sans" panose="00000500000000000000" pitchFamily="2" charset="0"/>
              </a:rPr>
              <a:t>Benefits</a:t>
            </a:r>
          </a:p>
        </p:txBody>
      </p:sp>
      <p:sp>
        <p:nvSpPr>
          <p:cNvPr id="6" name="TextBox 5">
            <a:extLst>
              <a:ext uri="{FF2B5EF4-FFF2-40B4-BE49-F238E27FC236}">
                <a16:creationId xmlns:a16="http://schemas.microsoft.com/office/drawing/2014/main" id="{E80134A4-5D0B-45F3-87BE-256273C47BDF}"/>
              </a:ext>
            </a:extLst>
          </p:cNvPr>
          <p:cNvSpPr txBox="1"/>
          <p:nvPr/>
        </p:nvSpPr>
        <p:spPr>
          <a:xfrm>
            <a:off x="2954415" y="1692771"/>
            <a:ext cx="4069839" cy="2862322"/>
          </a:xfrm>
          <a:prstGeom prst="rect">
            <a:avLst/>
          </a:prstGeom>
          <a:noFill/>
        </p:spPr>
        <p:txBody>
          <a:bodyPr wrap="square" rtlCol="0">
            <a:spAutoFit/>
          </a:bodyPr>
          <a:lstStyle/>
          <a:p>
            <a:r>
              <a:rPr lang="en-US" dirty="0"/>
              <a:t>This event has quickly become one of the community’s signature experiences.</a:t>
            </a:r>
          </a:p>
          <a:p>
            <a:endParaRPr lang="en-US" dirty="0"/>
          </a:p>
          <a:p>
            <a:r>
              <a:rPr lang="en-US" dirty="0"/>
              <a:t>Your partnership will cover any additional costs incurred from the event in addition to supporting new programming in 2024.</a:t>
            </a:r>
          </a:p>
          <a:p>
            <a:endParaRPr lang="en-US" dirty="0"/>
          </a:p>
          <a:p>
            <a:r>
              <a:rPr lang="en-US" dirty="0"/>
              <a:t>Aside from recognition as a partner, your sponsorship at this level will receive these great benefits.</a:t>
            </a:r>
          </a:p>
        </p:txBody>
      </p:sp>
      <p:sp>
        <p:nvSpPr>
          <p:cNvPr id="7" name="Rectangle 6">
            <a:extLst>
              <a:ext uri="{FF2B5EF4-FFF2-40B4-BE49-F238E27FC236}">
                <a16:creationId xmlns:a16="http://schemas.microsoft.com/office/drawing/2014/main" id="{1F0467AE-5FAA-4D9A-BCC6-89A2010554E5}"/>
              </a:ext>
            </a:extLst>
          </p:cNvPr>
          <p:cNvSpPr/>
          <p:nvPr/>
        </p:nvSpPr>
        <p:spPr>
          <a:xfrm>
            <a:off x="7024254" y="1464065"/>
            <a:ext cx="4644737" cy="4401205"/>
          </a:xfrm>
          <a:prstGeom prst="rect">
            <a:avLst/>
          </a:prstGeom>
        </p:spPr>
        <p:txBody>
          <a:bodyPr wrap="square">
            <a:spAutoFit/>
          </a:bodyPr>
          <a:lstStyle/>
          <a:p>
            <a:pPr marL="285750" indent="-285750">
              <a:spcAft>
                <a:spcPts val="600"/>
              </a:spcAft>
              <a:buFont typeface="Wingdings" panose="05000000000000000000" pitchFamily="2" charset="2"/>
              <a:buChar char="v"/>
            </a:pPr>
            <a:r>
              <a:rPr lang="en-US" sz="1600" dirty="0"/>
              <a:t>Your name/logo prominently displayed virtually</a:t>
            </a:r>
          </a:p>
          <a:p>
            <a:pPr marL="285750" indent="-285750">
              <a:spcAft>
                <a:spcPts val="600"/>
              </a:spcAft>
              <a:buFont typeface="Wingdings" panose="05000000000000000000" pitchFamily="2" charset="2"/>
              <a:buChar char="v"/>
            </a:pPr>
            <a:r>
              <a:rPr lang="en-US" sz="1600" dirty="0"/>
              <a:t>Your name/logo prominently displayed on the luncheon flyers</a:t>
            </a:r>
          </a:p>
          <a:p>
            <a:pPr marL="285750" indent="-285750">
              <a:spcAft>
                <a:spcPts val="600"/>
              </a:spcAft>
              <a:buFont typeface="Wingdings" panose="05000000000000000000" pitchFamily="2" charset="2"/>
              <a:buChar char="v"/>
            </a:pPr>
            <a:r>
              <a:rPr lang="en-US" sz="1600" dirty="0"/>
              <a:t>Half page color ad or message in our event program book</a:t>
            </a:r>
          </a:p>
          <a:p>
            <a:pPr marL="285750" indent="-285750">
              <a:spcAft>
                <a:spcPts val="600"/>
              </a:spcAft>
              <a:buFont typeface="Wingdings" panose="05000000000000000000" pitchFamily="2" charset="2"/>
              <a:buChar char="v"/>
            </a:pPr>
            <a:r>
              <a:rPr lang="en-US" sz="1600" dirty="0"/>
              <a:t>Recognition as a sponsor on Hope for the Journey’s social media platforms</a:t>
            </a:r>
          </a:p>
          <a:p>
            <a:pPr marL="285750" indent="-285750">
              <a:spcAft>
                <a:spcPts val="600"/>
              </a:spcAft>
              <a:buFont typeface="Wingdings" panose="05000000000000000000" pitchFamily="2" charset="2"/>
              <a:buChar char="v"/>
            </a:pPr>
            <a:r>
              <a:rPr lang="en-US" sz="1600" dirty="0"/>
              <a:t>Your name/logo to be recognized as an event sponsor in all media releases </a:t>
            </a:r>
          </a:p>
          <a:p>
            <a:pPr marL="285750" indent="-285750">
              <a:spcAft>
                <a:spcPts val="600"/>
              </a:spcAft>
              <a:buFont typeface="Wingdings" panose="05000000000000000000" pitchFamily="2" charset="2"/>
              <a:buChar char="v"/>
            </a:pPr>
            <a:r>
              <a:rPr lang="en-US" sz="1600" dirty="0"/>
              <a:t>Recognition as a sponsor on Hope for the Journey’s website</a:t>
            </a:r>
          </a:p>
          <a:p>
            <a:pPr marL="285750" indent="-285750">
              <a:spcAft>
                <a:spcPts val="600"/>
              </a:spcAft>
              <a:buFont typeface="Wingdings" panose="05000000000000000000" pitchFamily="2" charset="2"/>
              <a:buChar char="v"/>
            </a:pPr>
            <a:r>
              <a:rPr lang="en-US" sz="1600" dirty="0"/>
              <a:t>Opportunity to provide a video (3-5 minutes) to be shown during luncheon </a:t>
            </a:r>
          </a:p>
          <a:p>
            <a:pPr marL="285750" indent="-285750">
              <a:spcAft>
                <a:spcPts val="600"/>
              </a:spcAft>
              <a:buFont typeface="Wingdings" panose="05000000000000000000" pitchFamily="2" charset="2"/>
              <a:buChar char="v"/>
            </a:pPr>
            <a:r>
              <a:rPr lang="en-US" sz="1600" dirty="0"/>
              <a:t>6 VIP tickets </a:t>
            </a:r>
          </a:p>
          <a:p>
            <a:pPr marL="285750" indent="-285750">
              <a:spcAft>
                <a:spcPts val="600"/>
              </a:spcAft>
              <a:buFont typeface="Wingdings" panose="05000000000000000000" pitchFamily="2" charset="2"/>
              <a:buChar char="v"/>
            </a:pPr>
            <a:endParaRPr lang="en-US" sz="1600" dirty="0"/>
          </a:p>
        </p:txBody>
      </p:sp>
    </p:spTree>
    <p:extLst>
      <p:ext uri="{BB962C8B-B14F-4D97-AF65-F5344CB8AC3E}">
        <p14:creationId xmlns:p14="http://schemas.microsoft.com/office/powerpoint/2010/main" val="2116575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5283</TotalTime>
  <Words>1016</Words>
  <Application>Microsoft Office PowerPoint</Application>
  <PresentationFormat>Widescreen</PresentationFormat>
  <Paragraphs>133</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Forum</vt:lpstr>
      <vt:lpstr>Josefin sans</vt:lpstr>
      <vt:lpstr>Wingdings</vt:lpstr>
      <vt:lpstr>Office Theme</vt:lpstr>
      <vt:lpstr>16TH ANNUAL LUNCHEON IN PINK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ANNUAL LUNCHEON IN PINK</dc:title>
  <dc:creator>rosie holley</dc:creator>
  <cp:lastModifiedBy>Maiya Ali</cp:lastModifiedBy>
  <cp:revision>76</cp:revision>
  <cp:lastPrinted>2020-09-18T12:46:13Z</cp:lastPrinted>
  <dcterms:created xsi:type="dcterms:W3CDTF">2019-06-14T05:21:20Z</dcterms:created>
  <dcterms:modified xsi:type="dcterms:W3CDTF">2024-05-16T21:34:32Z</dcterms:modified>
</cp:coreProperties>
</file>